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9"/>
  </p:notesMasterIdLst>
  <p:handoutMasterIdLst>
    <p:handoutMasterId r:id="rId40"/>
  </p:handoutMasterIdLst>
  <p:sldIdLst>
    <p:sldId id="376" r:id="rId2"/>
    <p:sldId id="431" r:id="rId3"/>
    <p:sldId id="435" r:id="rId4"/>
    <p:sldId id="428" r:id="rId5"/>
    <p:sldId id="437" r:id="rId6"/>
    <p:sldId id="427" r:id="rId7"/>
    <p:sldId id="438" r:id="rId8"/>
    <p:sldId id="411" r:id="rId9"/>
    <p:sldId id="413" r:id="rId10"/>
    <p:sldId id="434" r:id="rId11"/>
    <p:sldId id="414" r:id="rId12"/>
    <p:sldId id="439" r:id="rId13"/>
    <p:sldId id="441" r:id="rId14"/>
    <p:sldId id="440" r:id="rId15"/>
    <p:sldId id="442" r:id="rId16"/>
    <p:sldId id="415" r:id="rId17"/>
    <p:sldId id="443" r:id="rId18"/>
    <p:sldId id="444" r:id="rId19"/>
    <p:sldId id="446" r:id="rId20"/>
    <p:sldId id="416" r:id="rId21"/>
    <p:sldId id="451" r:id="rId22"/>
    <p:sldId id="452" r:id="rId23"/>
    <p:sldId id="447" r:id="rId24"/>
    <p:sldId id="450" r:id="rId25"/>
    <p:sldId id="453" r:id="rId26"/>
    <p:sldId id="449" r:id="rId27"/>
    <p:sldId id="417" r:id="rId28"/>
    <p:sldId id="454" r:id="rId29"/>
    <p:sldId id="456" r:id="rId30"/>
    <p:sldId id="418" r:id="rId31"/>
    <p:sldId id="421" r:id="rId32"/>
    <p:sldId id="457" r:id="rId33"/>
    <p:sldId id="395" r:id="rId34"/>
    <p:sldId id="458" r:id="rId35"/>
    <p:sldId id="433" r:id="rId36"/>
    <p:sldId id="459" r:id="rId37"/>
    <p:sldId id="355" r:id="rId38"/>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559A"/>
    <a:srgbClr val="4F78D6"/>
    <a:srgbClr val="FF9900"/>
    <a:srgbClr val="1877DA"/>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7657" autoAdjust="0"/>
  </p:normalViewPr>
  <p:slideViewPr>
    <p:cSldViewPr>
      <p:cViewPr>
        <p:scale>
          <a:sx n="100" d="100"/>
          <a:sy n="100" d="100"/>
        </p:scale>
        <p:origin x="-1944" y="-138"/>
      </p:cViewPr>
      <p:guideLst>
        <p:guide orient="horz" pos="2160"/>
        <p:guide pos="2880"/>
      </p:guideLst>
    </p:cSldViewPr>
  </p:slideViewPr>
  <p:outlineViewPr>
    <p:cViewPr>
      <p:scale>
        <a:sx n="33" d="100"/>
        <a:sy n="33" d="100"/>
      </p:scale>
      <p:origin x="0" y="13926"/>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2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6"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5562" tIns="47781" rIns="95562" bIns="47781" numCol="1" anchor="t" anchorCtr="0" compatLnSpc="1">
            <a:prstTxWarp prst="textNoShape">
              <a:avLst/>
            </a:prstTxWarp>
          </a:bodyPr>
          <a:lstStyle>
            <a:lvl1pPr defTabSz="955675">
              <a:defRPr sz="1300" b="1" smtClean="0"/>
            </a:lvl1pPr>
          </a:lstStyle>
          <a:p>
            <a:pPr>
              <a:defRPr/>
            </a:pPr>
            <a:endParaRPr lang="en-AU" dirty="0"/>
          </a:p>
        </p:txBody>
      </p:sp>
      <p:sp>
        <p:nvSpPr>
          <p:cNvPr id="180227" name="Rectangle 3"/>
          <p:cNvSpPr>
            <a:spLocks noGrp="1" noChangeArrowheads="1"/>
          </p:cNvSpPr>
          <p:nvPr>
            <p:ph type="dt" sz="quarter" idx="1"/>
          </p:nvPr>
        </p:nvSpPr>
        <p:spPr bwMode="auto">
          <a:xfrm>
            <a:off x="3851275" y="0"/>
            <a:ext cx="2946400" cy="495300"/>
          </a:xfrm>
          <a:prstGeom prst="rect">
            <a:avLst/>
          </a:prstGeom>
          <a:noFill/>
          <a:ln w="9525">
            <a:noFill/>
            <a:miter lim="800000"/>
            <a:headEnd/>
            <a:tailEnd/>
          </a:ln>
          <a:effectLst/>
        </p:spPr>
        <p:txBody>
          <a:bodyPr vert="horz" wrap="square" lIns="95562" tIns="47781" rIns="95562" bIns="47781" numCol="1" anchor="t" anchorCtr="0" compatLnSpc="1">
            <a:prstTxWarp prst="textNoShape">
              <a:avLst/>
            </a:prstTxWarp>
          </a:bodyPr>
          <a:lstStyle>
            <a:lvl1pPr algn="r" defTabSz="955675">
              <a:defRPr sz="1300" b="1" smtClean="0"/>
            </a:lvl1pPr>
          </a:lstStyle>
          <a:p>
            <a:pPr>
              <a:defRPr/>
            </a:pPr>
            <a:endParaRPr lang="en-AU" dirty="0"/>
          </a:p>
        </p:txBody>
      </p:sp>
      <p:sp>
        <p:nvSpPr>
          <p:cNvPr id="180228" name="Rectangle 4"/>
          <p:cNvSpPr>
            <a:spLocks noGrp="1" noChangeArrowheads="1"/>
          </p:cNvSpPr>
          <p:nvPr>
            <p:ph type="ftr" sz="quarter" idx="2"/>
          </p:nvPr>
        </p:nvSpPr>
        <p:spPr bwMode="auto">
          <a:xfrm>
            <a:off x="0" y="9431338"/>
            <a:ext cx="2946400" cy="495300"/>
          </a:xfrm>
          <a:prstGeom prst="rect">
            <a:avLst/>
          </a:prstGeom>
          <a:noFill/>
          <a:ln w="9525">
            <a:noFill/>
            <a:miter lim="800000"/>
            <a:headEnd/>
            <a:tailEnd/>
          </a:ln>
          <a:effectLst/>
        </p:spPr>
        <p:txBody>
          <a:bodyPr vert="horz" wrap="square" lIns="95562" tIns="47781" rIns="95562" bIns="47781" numCol="1" anchor="b" anchorCtr="0" compatLnSpc="1">
            <a:prstTxWarp prst="textNoShape">
              <a:avLst/>
            </a:prstTxWarp>
          </a:bodyPr>
          <a:lstStyle>
            <a:lvl1pPr defTabSz="955675">
              <a:defRPr sz="1300" b="1" smtClean="0"/>
            </a:lvl1pPr>
          </a:lstStyle>
          <a:p>
            <a:pPr>
              <a:defRPr/>
            </a:pPr>
            <a:endParaRPr lang="en-AU" dirty="0"/>
          </a:p>
        </p:txBody>
      </p:sp>
      <p:sp>
        <p:nvSpPr>
          <p:cNvPr id="180229" name="Rectangle 5"/>
          <p:cNvSpPr>
            <a:spLocks noGrp="1" noChangeArrowheads="1"/>
          </p:cNvSpPr>
          <p:nvPr>
            <p:ph type="sldNum" sz="quarter" idx="3"/>
          </p:nvPr>
        </p:nvSpPr>
        <p:spPr bwMode="auto">
          <a:xfrm>
            <a:off x="3851275" y="9431338"/>
            <a:ext cx="2946400" cy="495300"/>
          </a:xfrm>
          <a:prstGeom prst="rect">
            <a:avLst/>
          </a:prstGeom>
          <a:noFill/>
          <a:ln w="9525">
            <a:noFill/>
            <a:miter lim="800000"/>
            <a:headEnd/>
            <a:tailEnd/>
          </a:ln>
          <a:effectLst/>
        </p:spPr>
        <p:txBody>
          <a:bodyPr vert="horz" wrap="square" lIns="95562" tIns="47781" rIns="95562" bIns="47781" numCol="1" anchor="b" anchorCtr="0" compatLnSpc="1">
            <a:prstTxWarp prst="textNoShape">
              <a:avLst/>
            </a:prstTxWarp>
          </a:bodyPr>
          <a:lstStyle>
            <a:lvl1pPr algn="r" defTabSz="955675">
              <a:defRPr sz="1300" b="1" smtClean="0"/>
            </a:lvl1pPr>
          </a:lstStyle>
          <a:p>
            <a:pPr>
              <a:defRPr/>
            </a:pPr>
            <a:fld id="{DE155798-6601-4050-9BAA-CADEA88D07B9}" type="slidenum">
              <a:rPr lang="en-AU"/>
              <a:pPr>
                <a:defRPr/>
              </a:pPr>
              <a:t>‹#›</a:t>
            </a:fld>
            <a:endParaRPr lang="en-AU" dirty="0"/>
          </a:p>
        </p:txBody>
      </p:sp>
    </p:spTree>
    <p:extLst>
      <p:ext uri="{BB962C8B-B14F-4D97-AF65-F5344CB8AC3E}">
        <p14:creationId xmlns:p14="http://schemas.microsoft.com/office/powerpoint/2010/main" val="3160081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5562" tIns="47781" rIns="95562" bIns="47781" numCol="1" anchor="t" anchorCtr="0" compatLnSpc="1">
            <a:prstTxWarp prst="textNoShape">
              <a:avLst/>
            </a:prstTxWarp>
          </a:bodyPr>
          <a:lstStyle>
            <a:lvl1pPr defTabSz="955675">
              <a:defRPr sz="1300" smtClean="0"/>
            </a:lvl1pPr>
          </a:lstStyle>
          <a:p>
            <a:pPr>
              <a:defRPr/>
            </a:pPr>
            <a:endParaRPr lang="en-AU" dirty="0"/>
          </a:p>
        </p:txBody>
      </p:sp>
      <p:sp>
        <p:nvSpPr>
          <p:cNvPr id="19459" name="Rectangle 3"/>
          <p:cNvSpPr>
            <a:spLocks noGrp="1" noChangeArrowheads="1"/>
          </p:cNvSpPr>
          <p:nvPr>
            <p:ph type="dt" idx="1"/>
          </p:nvPr>
        </p:nvSpPr>
        <p:spPr bwMode="auto">
          <a:xfrm>
            <a:off x="3849688" y="0"/>
            <a:ext cx="2946400" cy="495300"/>
          </a:xfrm>
          <a:prstGeom prst="rect">
            <a:avLst/>
          </a:prstGeom>
          <a:noFill/>
          <a:ln w="9525">
            <a:noFill/>
            <a:miter lim="800000"/>
            <a:headEnd/>
            <a:tailEnd/>
          </a:ln>
          <a:effectLst/>
        </p:spPr>
        <p:txBody>
          <a:bodyPr vert="horz" wrap="square" lIns="95562" tIns="47781" rIns="95562" bIns="47781" numCol="1" anchor="t" anchorCtr="0" compatLnSpc="1">
            <a:prstTxWarp prst="textNoShape">
              <a:avLst/>
            </a:prstTxWarp>
          </a:bodyPr>
          <a:lstStyle>
            <a:lvl1pPr algn="r" defTabSz="955675">
              <a:defRPr sz="1300" smtClean="0"/>
            </a:lvl1pPr>
          </a:lstStyle>
          <a:p>
            <a:pPr>
              <a:defRPr/>
            </a:pPr>
            <a:endParaRPr lang="en-AU" dirty="0"/>
          </a:p>
        </p:txBody>
      </p:sp>
      <p:sp>
        <p:nvSpPr>
          <p:cNvPr id="46084"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5562" tIns="47781" rIns="95562" bIns="47781"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9462" name="Rectangle 6"/>
          <p:cNvSpPr>
            <a:spLocks noGrp="1" noChangeArrowheads="1"/>
          </p:cNvSpPr>
          <p:nvPr>
            <p:ph type="ftr" sz="quarter" idx="4"/>
          </p:nvPr>
        </p:nvSpPr>
        <p:spPr bwMode="auto">
          <a:xfrm>
            <a:off x="0" y="9429750"/>
            <a:ext cx="2946400" cy="495300"/>
          </a:xfrm>
          <a:prstGeom prst="rect">
            <a:avLst/>
          </a:prstGeom>
          <a:noFill/>
          <a:ln w="9525">
            <a:noFill/>
            <a:miter lim="800000"/>
            <a:headEnd/>
            <a:tailEnd/>
          </a:ln>
          <a:effectLst/>
        </p:spPr>
        <p:txBody>
          <a:bodyPr vert="horz" wrap="square" lIns="95562" tIns="47781" rIns="95562" bIns="47781" numCol="1" anchor="b" anchorCtr="0" compatLnSpc="1">
            <a:prstTxWarp prst="textNoShape">
              <a:avLst/>
            </a:prstTxWarp>
          </a:bodyPr>
          <a:lstStyle>
            <a:lvl1pPr defTabSz="955675">
              <a:defRPr sz="1300" smtClean="0"/>
            </a:lvl1pPr>
          </a:lstStyle>
          <a:p>
            <a:pPr>
              <a:defRPr/>
            </a:pPr>
            <a:endParaRPr lang="en-AU" dirty="0"/>
          </a:p>
        </p:txBody>
      </p:sp>
      <p:sp>
        <p:nvSpPr>
          <p:cNvPr id="19463" name="Rectangle 7"/>
          <p:cNvSpPr>
            <a:spLocks noGrp="1" noChangeArrowheads="1"/>
          </p:cNvSpPr>
          <p:nvPr>
            <p:ph type="sldNum" sz="quarter" idx="5"/>
          </p:nvPr>
        </p:nvSpPr>
        <p:spPr bwMode="auto">
          <a:xfrm>
            <a:off x="3849688" y="9429750"/>
            <a:ext cx="2946400" cy="495300"/>
          </a:xfrm>
          <a:prstGeom prst="rect">
            <a:avLst/>
          </a:prstGeom>
          <a:noFill/>
          <a:ln w="9525">
            <a:noFill/>
            <a:miter lim="800000"/>
            <a:headEnd/>
            <a:tailEnd/>
          </a:ln>
          <a:effectLst/>
        </p:spPr>
        <p:txBody>
          <a:bodyPr vert="horz" wrap="square" lIns="95562" tIns="47781" rIns="95562" bIns="47781" numCol="1" anchor="b" anchorCtr="0" compatLnSpc="1">
            <a:prstTxWarp prst="textNoShape">
              <a:avLst/>
            </a:prstTxWarp>
          </a:bodyPr>
          <a:lstStyle>
            <a:lvl1pPr algn="r" defTabSz="955675">
              <a:defRPr sz="1300" smtClean="0"/>
            </a:lvl1pPr>
          </a:lstStyle>
          <a:p>
            <a:pPr>
              <a:defRPr/>
            </a:pPr>
            <a:fld id="{38441CA9-FE6D-418C-BD87-7673007CF741}" type="slidenum">
              <a:rPr lang="en-AU"/>
              <a:pPr>
                <a:defRPr/>
              </a:pPr>
              <a:t>‹#›</a:t>
            </a:fld>
            <a:endParaRPr lang="en-AU" dirty="0"/>
          </a:p>
        </p:txBody>
      </p:sp>
    </p:spTree>
    <p:extLst>
      <p:ext uri="{BB962C8B-B14F-4D97-AF65-F5344CB8AC3E}">
        <p14:creationId xmlns:p14="http://schemas.microsoft.com/office/powerpoint/2010/main" val="2681735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6D6AB91-92ED-4864-8F7A-614C1E9E41F1}" type="slidenum">
              <a:rPr lang="en-AU"/>
              <a:pPr/>
              <a:t>1</a:t>
            </a:fld>
            <a:endParaRPr lang="en-AU"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544C011-E8EE-4433-B105-E3D1619CF83C}" type="slidenum">
              <a:rPr lang="en-AU"/>
              <a:pPr/>
              <a:t>13</a:t>
            </a:fld>
            <a:endParaRPr lang="en-AU"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E999A18C-B5E3-4216-8483-F5577ABC67D5}" type="slidenum">
              <a:rPr lang="en-AU"/>
              <a:pPr/>
              <a:t>14</a:t>
            </a:fld>
            <a:endParaRPr lang="en-AU" dirty="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F06F58CB-70CC-4B95-A2F9-8F7C430713E1}" type="slidenum">
              <a:rPr lang="en-AU"/>
              <a:pPr/>
              <a:t>16</a:t>
            </a:fld>
            <a:endParaRPr lang="en-AU" dirty="0"/>
          </a:p>
        </p:txBody>
      </p:sp>
      <p:sp>
        <p:nvSpPr>
          <p:cNvPr id="57347" name="Rectangle 2"/>
          <p:cNvSpPr>
            <a:spLocks noGrp="1" noRot="1" noChangeAspect="1" noChangeArrowheads="1" noTextEdit="1"/>
          </p:cNvSpPr>
          <p:nvPr>
            <p:ph type="sldImg"/>
          </p:nvPr>
        </p:nvSpPr>
        <p:spPr>
          <a:xfrm>
            <a:off x="915988" y="744538"/>
            <a:ext cx="4964112" cy="3722687"/>
          </a:xfrm>
          <a:ln/>
        </p:spPr>
      </p:sp>
      <p:sp>
        <p:nvSpPr>
          <p:cNvPr id="573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544C011-E8EE-4433-B105-E3D1619CF83C}" type="slidenum">
              <a:rPr lang="en-AU"/>
              <a:pPr/>
              <a:t>17</a:t>
            </a:fld>
            <a:endParaRPr lang="en-AU"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82774151-8A58-4DFA-AE5D-A00C70177737}" type="slidenum">
              <a:rPr lang="en-AU"/>
              <a:pPr/>
              <a:t>18</a:t>
            </a:fld>
            <a:endParaRPr lang="en-AU" dirty="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CD7078D-DD36-4CD2-B55D-4BA6B080BD27}" type="slidenum">
              <a:rPr lang="en-AU"/>
              <a:pPr/>
              <a:t>19</a:t>
            </a:fld>
            <a:endParaRPr lang="en-AU" dirty="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9112AD9F-AD07-44AF-9CE6-2B336CA22D7C}" type="slidenum">
              <a:rPr lang="en-AU"/>
              <a:pPr/>
              <a:t>20</a:t>
            </a:fld>
            <a:endParaRPr lang="en-AU" dirty="0"/>
          </a:p>
        </p:txBody>
      </p:sp>
      <p:sp>
        <p:nvSpPr>
          <p:cNvPr id="58371" name="Rectangle 2"/>
          <p:cNvSpPr>
            <a:spLocks noGrp="1" noRot="1" noChangeAspect="1" noChangeArrowheads="1" noTextEdit="1"/>
          </p:cNvSpPr>
          <p:nvPr>
            <p:ph type="sldImg"/>
          </p:nvPr>
        </p:nvSpPr>
        <p:spPr>
          <a:xfrm>
            <a:off x="915988" y="744538"/>
            <a:ext cx="4964112" cy="3722687"/>
          </a:xfrm>
          <a:ln/>
        </p:spPr>
      </p:sp>
      <p:sp>
        <p:nvSpPr>
          <p:cNvPr id="5837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511DA889-B61D-4BE2-BAEF-28338819B1AF}" type="slidenum">
              <a:rPr lang="en-AU"/>
              <a:pPr/>
              <a:t>21</a:t>
            </a:fld>
            <a:endParaRPr lang="en-AU"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EE761CFB-5948-4726-8C85-B325101AF6D9}" type="slidenum">
              <a:rPr lang="en-AU"/>
              <a:pPr/>
              <a:t>22</a:t>
            </a:fld>
            <a:endParaRPr lang="en-AU" dirty="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xfrm>
            <a:off x="906463" y="4714875"/>
            <a:ext cx="4984750" cy="4467225"/>
          </a:xfrm>
          <a:noFill/>
          <a:ln/>
        </p:spPr>
        <p:txBody>
          <a:bodyPr wrap="none" anchor="ct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544C011-E8EE-4433-B105-E3D1619CF83C}" type="slidenum">
              <a:rPr lang="en-AU"/>
              <a:pPr/>
              <a:t>23</a:t>
            </a:fld>
            <a:endParaRPr lang="en-AU"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B0923FA-8B4C-4036-BF9C-2D38B70A93F4}" type="slidenum">
              <a:rPr lang="en-AU"/>
              <a:pPr/>
              <a:t>4</a:t>
            </a:fld>
            <a:endParaRPr lang="en-AU" dirty="0"/>
          </a:p>
        </p:txBody>
      </p:sp>
      <p:sp>
        <p:nvSpPr>
          <p:cNvPr id="51203" name="Rectangle 2"/>
          <p:cNvSpPr>
            <a:spLocks noGrp="1" noRot="1" noChangeAspect="1" noChangeArrowheads="1" noTextEdit="1"/>
          </p:cNvSpPr>
          <p:nvPr>
            <p:ph type="sldImg"/>
          </p:nvPr>
        </p:nvSpPr>
        <p:spPr>
          <a:xfrm>
            <a:off x="915988" y="744538"/>
            <a:ext cx="4964112" cy="3722687"/>
          </a:xfrm>
          <a:ln/>
        </p:spPr>
      </p:sp>
      <p:sp>
        <p:nvSpPr>
          <p:cNvPr id="51204" name="Rectangle 3"/>
          <p:cNvSpPr>
            <a:spLocks noGrp="1" noChangeArrowheads="1"/>
          </p:cNvSpPr>
          <p:nvPr>
            <p:ph type="body" idx="1"/>
          </p:nvPr>
        </p:nvSpPr>
        <p:spPr>
          <a:noFill/>
          <a:ln/>
        </p:spPr>
        <p:txBody>
          <a:bodyPr lIns="91440" tIns="45720" rIns="91440" bIns="45720"/>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CF463FC9-766E-4CA4-8021-C232BEE26AA6}" type="slidenum">
              <a:rPr lang="en-AU"/>
              <a:pPr/>
              <a:t>24</a:t>
            </a:fld>
            <a:endParaRPr lang="en-AU" dirty="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CD7078D-DD36-4CD2-B55D-4BA6B080BD27}" type="slidenum">
              <a:rPr lang="en-AU"/>
              <a:pPr/>
              <a:t>25</a:t>
            </a:fld>
            <a:endParaRPr lang="en-AU" dirty="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CD7078D-DD36-4CD2-B55D-4BA6B080BD27}" type="slidenum">
              <a:rPr lang="en-AU"/>
              <a:pPr/>
              <a:t>26</a:t>
            </a:fld>
            <a:endParaRPr lang="en-AU" dirty="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0DA003D-3807-4205-A3BA-D12B36C24024}" type="slidenum">
              <a:rPr lang="en-AU"/>
              <a:pPr/>
              <a:t>27</a:t>
            </a:fld>
            <a:endParaRPr lang="en-AU" dirty="0"/>
          </a:p>
        </p:txBody>
      </p:sp>
      <p:sp>
        <p:nvSpPr>
          <p:cNvPr id="59395" name="Rectangle 2"/>
          <p:cNvSpPr>
            <a:spLocks noGrp="1" noRot="1" noChangeAspect="1" noChangeArrowheads="1" noTextEdit="1"/>
          </p:cNvSpPr>
          <p:nvPr>
            <p:ph type="sldImg"/>
          </p:nvPr>
        </p:nvSpPr>
        <p:spPr>
          <a:xfrm>
            <a:off x="915988" y="744538"/>
            <a:ext cx="4964112" cy="3722687"/>
          </a:xfrm>
          <a:ln/>
        </p:spPr>
      </p:sp>
      <p:sp>
        <p:nvSpPr>
          <p:cNvPr id="593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544C011-E8EE-4433-B105-E3D1619CF83C}" type="slidenum">
              <a:rPr lang="en-AU"/>
              <a:pPr/>
              <a:t>28</a:t>
            </a:fld>
            <a:endParaRPr lang="en-AU"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CD7078D-DD36-4CD2-B55D-4BA6B080BD27}" type="slidenum">
              <a:rPr lang="en-AU"/>
              <a:pPr/>
              <a:t>29</a:t>
            </a:fld>
            <a:endParaRPr lang="en-AU" dirty="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A4061A7-1940-4AC8-B974-5B02C21E8BF2}" type="slidenum">
              <a:rPr lang="en-AU"/>
              <a:pPr/>
              <a:t>30</a:t>
            </a:fld>
            <a:endParaRPr lang="en-AU" dirty="0"/>
          </a:p>
        </p:txBody>
      </p:sp>
      <p:sp>
        <p:nvSpPr>
          <p:cNvPr id="60419" name="Rectangle 2"/>
          <p:cNvSpPr>
            <a:spLocks noGrp="1" noRot="1" noChangeAspect="1" noChangeArrowheads="1" noTextEdit="1"/>
          </p:cNvSpPr>
          <p:nvPr>
            <p:ph type="sldImg"/>
          </p:nvPr>
        </p:nvSpPr>
        <p:spPr>
          <a:xfrm>
            <a:off x="915988" y="744538"/>
            <a:ext cx="4964112" cy="3722687"/>
          </a:xfrm>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3DBD81B1-1672-4D5B-8DFE-C41DBFCCFBCB}" type="slidenum">
              <a:rPr lang="en-AU"/>
              <a:pPr/>
              <a:t>31</a:t>
            </a:fld>
            <a:endParaRPr lang="en-AU" dirty="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dirty="0" smtClean="0"/>
              <a:t>	</a:t>
            </a:r>
            <a:endParaRPr lang="en-AU"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544C011-E8EE-4433-B105-E3D1619CF83C}" type="slidenum">
              <a:rPr lang="en-AU"/>
              <a:pPr/>
              <a:t>32</a:t>
            </a:fld>
            <a:endParaRPr lang="en-AU"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93D23300-4F11-47E5-B650-AFAC50D2813B}" type="slidenum">
              <a:rPr lang="en-AU"/>
              <a:pPr/>
              <a:t>33</a:t>
            </a:fld>
            <a:endParaRPr lang="en-AU" dirty="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B0923FA-8B4C-4036-BF9C-2D38B70A93F4}" type="slidenum">
              <a:rPr lang="en-AU"/>
              <a:pPr/>
              <a:t>5</a:t>
            </a:fld>
            <a:endParaRPr lang="en-AU" dirty="0"/>
          </a:p>
        </p:txBody>
      </p:sp>
      <p:sp>
        <p:nvSpPr>
          <p:cNvPr id="51203" name="Rectangle 2"/>
          <p:cNvSpPr>
            <a:spLocks noGrp="1" noRot="1" noChangeAspect="1" noChangeArrowheads="1" noTextEdit="1"/>
          </p:cNvSpPr>
          <p:nvPr>
            <p:ph type="sldImg"/>
          </p:nvPr>
        </p:nvSpPr>
        <p:spPr>
          <a:xfrm>
            <a:off x="915988" y="744538"/>
            <a:ext cx="4964112" cy="3722687"/>
          </a:xfrm>
          <a:ln/>
        </p:spPr>
      </p:sp>
      <p:sp>
        <p:nvSpPr>
          <p:cNvPr id="51204" name="Rectangle 3"/>
          <p:cNvSpPr>
            <a:spLocks noGrp="1" noChangeArrowheads="1"/>
          </p:cNvSpPr>
          <p:nvPr>
            <p:ph type="body" idx="1"/>
          </p:nvPr>
        </p:nvSpPr>
        <p:spPr>
          <a:noFill/>
          <a:ln/>
        </p:spPr>
        <p:txBody>
          <a:bodyPr lIns="91440" tIns="45720" rIns="91440" bIns="45720"/>
          <a:lstStyle/>
          <a:p>
            <a:pPr eaLnBrk="1" hangingPunct="1"/>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CD7078D-DD36-4CD2-B55D-4BA6B080BD27}" type="slidenum">
              <a:rPr lang="en-AU"/>
              <a:pPr/>
              <a:t>34</a:t>
            </a:fld>
            <a:endParaRPr lang="en-AU" dirty="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C1094233-E013-4781-94B1-06F12003DE06}" type="slidenum">
              <a:rPr lang="en-AU"/>
              <a:pPr/>
              <a:t>37</a:t>
            </a:fld>
            <a:endParaRPr lang="en-AU"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79D96218-8B75-40AF-B452-64739EC7794A}" type="slidenum">
              <a:rPr lang="en-AU"/>
              <a:pPr/>
              <a:t>6</a:t>
            </a:fld>
            <a:endParaRPr lang="en-AU" dirty="0"/>
          </a:p>
        </p:txBody>
      </p:sp>
      <p:sp>
        <p:nvSpPr>
          <p:cNvPr id="50179" name="Rectangle 2"/>
          <p:cNvSpPr>
            <a:spLocks noGrp="1" noRot="1" noChangeAspect="1" noChangeArrowheads="1" noTextEdit="1"/>
          </p:cNvSpPr>
          <p:nvPr>
            <p:ph type="sldImg"/>
          </p:nvPr>
        </p:nvSpPr>
        <p:spPr>
          <a:xfrm>
            <a:off x="915988" y="744538"/>
            <a:ext cx="4964112" cy="3722687"/>
          </a:xfrm>
          <a:ln/>
        </p:spPr>
      </p:sp>
      <p:sp>
        <p:nvSpPr>
          <p:cNvPr id="50180" name="Rectangle 3"/>
          <p:cNvSpPr>
            <a:spLocks noGrp="1" noChangeArrowheads="1"/>
          </p:cNvSpPr>
          <p:nvPr>
            <p:ph type="body" idx="1"/>
          </p:nvPr>
        </p:nvSpPr>
        <p:spPr>
          <a:noFill/>
          <a:ln/>
        </p:spPr>
        <p:txBody>
          <a:bodyPr lIns="91440" tIns="45720" rIns="91440" bIns="45720"/>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79D96218-8B75-40AF-B452-64739EC7794A}" type="slidenum">
              <a:rPr lang="en-AU"/>
              <a:pPr/>
              <a:t>7</a:t>
            </a:fld>
            <a:endParaRPr lang="en-AU" dirty="0"/>
          </a:p>
        </p:txBody>
      </p:sp>
      <p:sp>
        <p:nvSpPr>
          <p:cNvPr id="50179" name="Rectangle 2"/>
          <p:cNvSpPr>
            <a:spLocks noGrp="1" noRot="1" noChangeAspect="1" noChangeArrowheads="1" noTextEdit="1"/>
          </p:cNvSpPr>
          <p:nvPr>
            <p:ph type="sldImg"/>
          </p:nvPr>
        </p:nvSpPr>
        <p:spPr>
          <a:xfrm>
            <a:off x="915988" y="744538"/>
            <a:ext cx="4964112" cy="3722687"/>
          </a:xfrm>
          <a:ln/>
        </p:spPr>
      </p:sp>
      <p:sp>
        <p:nvSpPr>
          <p:cNvPr id="50180" name="Rectangle 3"/>
          <p:cNvSpPr>
            <a:spLocks noGrp="1" noChangeArrowheads="1"/>
          </p:cNvSpPr>
          <p:nvPr>
            <p:ph type="body" idx="1"/>
          </p:nvPr>
        </p:nvSpPr>
        <p:spPr>
          <a:noFill/>
          <a:ln/>
        </p:spPr>
        <p:txBody>
          <a:bodyPr lIns="91440" tIns="45720" rIns="91440" bIns="45720"/>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B5BF8199-6D2A-4890-A363-2F48794AE61B}" type="slidenum">
              <a:rPr lang="en-AU"/>
              <a:pPr/>
              <a:t>8</a:t>
            </a:fld>
            <a:endParaRPr lang="en-AU" dirty="0"/>
          </a:p>
        </p:txBody>
      </p:sp>
      <p:sp>
        <p:nvSpPr>
          <p:cNvPr id="53251" name="Rectangle 2"/>
          <p:cNvSpPr>
            <a:spLocks noGrp="1" noRot="1" noChangeAspect="1" noChangeArrowheads="1" noTextEdit="1"/>
          </p:cNvSpPr>
          <p:nvPr>
            <p:ph type="sldImg"/>
          </p:nvPr>
        </p:nvSpPr>
        <p:spPr>
          <a:xfrm>
            <a:off x="915988" y="744538"/>
            <a:ext cx="4964112" cy="3722687"/>
          </a:xfrm>
          <a:ln/>
        </p:spPr>
      </p:sp>
      <p:sp>
        <p:nvSpPr>
          <p:cNvPr id="5325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1802FEE8-63E1-4C14-B930-C8712C07ADBF}" type="slidenum">
              <a:rPr lang="en-AU"/>
              <a:pPr/>
              <a:t>9</a:t>
            </a:fld>
            <a:endParaRPr lang="en-AU" dirty="0"/>
          </a:p>
        </p:txBody>
      </p:sp>
      <p:sp>
        <p:nvSpPr>
          <p:cNvPr id="55299" name="Rectangle 2"/>
          <p:cNvSpPr>
            <a:spLocks noGrp="1" noRot="1" noChangeAspect="1" noChangeArrowheads="1" noTextEdit="1"/>
          </p:cNvSpPr>
          <p:nvPr>
            <p:ph type="sldImg"/>
          </p:nvPr>
        </p:nvSpPr>
        <p:spPr>
          <a:xfrm>
            <a:off x="915988" y="744538"/>
            <a:ext cx="4964112" cy="3722687"/>
          </a:xfrm>
          <a:ln/>
        </p:spPr>
      </p:sp>
      <p:sp>
        <p:nvSpPr>
          <p:cNvPr id="5530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9C50312-6DBA-4874-95AD-218F196C3F4A}" type="slidenum">
              <a:rPr lang="en-AU"/>
              <a:pPr/>
              <a:t>11</a:t>
            </a:fld>
            <a:endParaRPr lang="en-AU" dirty="0"/>
          </a:p>
        </p:txBody>
      </p:sp>
      <p:sp>
        <p:nvSpPr>
          <p:cNvPr id="56323" name="Rectangle 2"/>
          <p:cNvSpPr>
            <a:spLocks noGrp="1" noRot="1" noChangeAspect="1" noChangeArrowheads="1" noTextEdit="1"/>
          </p:cNvSpPr>
          <p:nvPr>
            <p:ph type="sldImg"/>
          </p:nvPr>
        </p:nvSpPr>
        <p:spPr>
          <a:xfrm>
            <a:off x="915988" y="744538"/>
            <a:ext cx="4964112" cy="3722687"/>
          </a:xfrm>
          <a:ln/>
        </p:spPr>
      </p:sp>
      <p:sp>
        <p:nvSpPr>
          <p:cNvPr id="563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6E2DD376-7C06-4805-A717-B0A0D1967B01}" type="slidenum">
              <a:rPr lang="en-AU"/>
              <a:pPr/>
              <a:t>12</a:t>
            </a:fld>
            <a:endParaRPr lang="en-AU"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r>
              <a:rPr lang="en-US" dirty="0" smtClean="0"/>
              <a:t>				</a:t>
            </a:r>
            <a:endParaRPr lang="en-AU"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endParaRPr lang="en-AU" dirty="0"/>
          </a:p>
        </p:txBody>
      </p:sp>
      <p:sp>
        <p:nvSpPr>
          <p:cNvPr id="5" name="Footer Placeholder 4"/>
          <p:cNvSpPr>
            <a:spLocks noGrp="1"/>
          </p:cNvSpPr>
          <p:nvPr>
            <p:ph type="ftr" sz="quarter" idx="11"/>
          </p:nvPr>
        </p:nvSpPr>
        <p:spPr/>
        <p:txBody>
          <a:bodyPr/>
          <a:lstStyle>
            <a:lvl1pPr>
              <a:defRPr/>
            </a:lvl1pPr>
          </a:lstStyle>
          <a:p>
            <a:pPr>
              <a:defRPr/>
            </a:pPr>
            <a:endParaRPr lang="en-AU" dirty="0"/>
          </a:p>
        </p:txBody>
      </p:sp>
      <p:sp>
        <p:nvSpPr>
          <p:cNvPr id="6" name="Slide Number Placeholder 5"/>
          <p:cNvSpPr>
            <a:spLocks noGrp="1"/>
          </p:cNvSpPr>
          <p:nvPr>
            <p:ph type="sldNum" sz="quarter" idx="12"/>
          </p:nvPr>
        </p:nvSpPr>
        <p:spPr/>
        <p:txBody>
          <a:bodyPr/>
          <a:lstStyle>
            <a:lvl1pPr>
              <a:defRPr/>
            </a:lvl1pPr>
          </a:lstStyle>
          <a:p>
            <a:pPr>
              <a:defRPr/>
            </a:pPr>
            <a:fld id="{7AA35F60-EC51-4F6E-9F32-16D5A69D4C31}"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dirty="0"/>
          </a:p>
        </p:txBody>
      </p:sp>
      <p:sp>
        <p:nvSpPr>
          <p:cNvPr id="5" name="Footer Placeholder 4"/>
          <p:cNvSpPr>
            <a:spLocks noGrp="1"/>
          </p:cNvSpPr>
          <p:nvPr>
            <p:ph type="ftr" sz="quarter" idx="11"/>
          </p:nvPr>
        </p:nvSpPr>
        <p:spPr/>
        <p:txBody>
          <a:bodyPr/>
          <a:lstStyle>
            <a:lvl1pPr>
              <a:defRPr/>
            </a:lvl1pPr>
          </a:lstStyle>
          <a:p>
            <a:pPr>
              <a:defRPr/>
            </a:pPr>
            <a:endParaRPr lang="en-AU" dirty="0"/>
          </a:p>
        </p:txBody>
      </p:sp>
      <p:sp>
        <p:nvSpPr>
          <p:cNvPr id="6" name="Slide Number Placeholder 5"/>
          <p:cNvSpPr>
            <a:spLocks noGrp="1"/>
          </p:cNvSpPr>
          <p:nvPr>
            <p:ph type="sldNum" sz="quarter" idx="12"/>
          </p:nvPr>
        </p:nvSpPr>
        <p:spPr/>
        <p:txBody>
          <a:bodyPr/>
          <a:lstStyle>
            <a:lvl1pPr>
              <a:defRPr/>
            </a:lvl1pPr>
          </a:lstStyle>
          <a:p>
            <a:pPr>
              <a:defRPr/>
            </a:pPr>
            <a:fld id="{F4580B63-38B1-4D2D-B801-FC9D94F23735}"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0988" y="0"/>
            <a:ext cx="2209800" cy="5867400"/>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0" y="0"/>
            <a:ext cx="6478588"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dirty="0"/>
          </a:p>
        </p:txBody>
      </p:sp>
      <p:sp>
        <p:nvSpPr>
          <p:cNvPr id="5" name="Footer Placeholder 4"/>
          <p:cNvSpPr>
            <a:spLocks noGrp="1"/>
          </p:cNvSpPr>
          <p:nvPr>
            <p:ph type="ftr" sz="quarter" idx="11"/>
          </p:nvPr>
        </p:nvSpPr>
        <p:spPr/>
        <p:txBody>
          <a:bodyPr/>
          <a:lstStyle>
            <a:lvl1pPr>
              <a:defRPr/>
            </a:lvl1pPr>
          </a:lstStyle>
          <a:p>
            <a:pPr>
              <a:defRPr/>
            </a:pPr>
            <a:endParaRPr lang="en-AU" dirty="0"/>
          </a:p>
        </p:txBody>
      </p:sp>
      <p:sp>
        <p:nvSpPr>
          <p:cNvPr id="6" name="Slide Number Placeholder 5"/>
          <p:cNvSpPr>
            <a:spLocks noGrp="1"/>
          </p:cNvSpPr>
          <p:nvPr>
            <p:ph type="sldNum" sz="quarter" idx="12"/>
          </p:nvPr>
        </p:nvSpPr>
        <p:spPr/>
        <p:txBody>
          <a:bodyPr/>
          <a:lstStyle>
            <a:lvl1pPr>
              <a:defRPr/>
            </a:lvl1pPr>
          </a:lstStyle>
          <a:p>
            <a:pPr>
              <a:defRPr/>
            </a:pPr>
            <a:fld id="{B0541EAF-E16D-48DF-AAA2-207E9986748E}"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2950" cy="1143000"/>
          </a:xfrm>
        </p:spPr>
        <p:txBody>
          <a:bodyPr/>
          <a:lstStyle/>
          <a:p>
            <a:r>
              <a:rPr lang="en-US" smtClean="0"/>
              <a:t>Click to edit Master title style</a:t>
            </a:r>
            <a:endParaRPr lang="en-AU"/>
          </a:p>
        </p:txBody>
      </p:sp>
      <p:sp>
        <p:nvSpPr>
          <p:cNvPr id="3" name="Table Placeholder 2"/>
          <p:cNvSpPr>
            <a:spLocks noGrp="1"/>
          </p:cNvSpPr>
          <p:nvPr>
            <p:ph type="tbl" idx="1"/>
          </p:nvPr>
        </p:nvSpPr>
        <p:spPr>
          <a:xfrm>
            <a:off x="457200" y="1600200"/>
            <a:ext cx="8362950" cy="4525963"/>
          </a:xfrm>
        </p:spPr>
        <p:txBody>
          <a:bodyPr/>
          <a:lstStyle/>
          <a:p>
            <a:pPr lvl="0"/>
            <a:endParaRPr lang="en-AU"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9AE0AC6D-DA87-4D20-B0DD-84C6A63CD669}" type="slidenum">
              <a:rPr lang="en-AU"/>
              <a:pPr>
                <a:defRPr/>
              </a:pPr>
              <a:t>‹#›</a:t>
            </a:fld>
            <a:endParaRPr lang="en-AU" dirty="0"/>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dirty="0"/>
          </a:p>
        </p:txBody>
      </p:sp>
      <p:sp>
        <p:nvSpPr>
          <p:cNvPr id="5" name="Footer Placeholder 4"/>
          <p:cNvSpPr>
            <a:spLocks noGrp="1"/>
          </p:cNvSpPr>
          <p:nvPr>
            <p:ph type="ftr" sz="quarter" idx="11"/>
          </p:nvPr>
        </p:nvSpPr>
        <p:spPr/>
        <p:txBody>
          <a:bodyPr/>
          <a:lstStyle>
            <a:lvl1pPr>
              <a:defRPr/>
            </a:lvl1pPr>
          </a:lstStyle>
          <a:p>
            <a:pPr>
              <a:defRPr/>
            </a:pPr>
            <a:endParaRPr lang="en-AU" dirty="0"/>
          </a:p>
        </p:txBody>
      </p:sp>
      <p:sp>
        <p:nvSpPr>
          <p:cNvPr id="6" name="Slide Number Placeholder 5"/>
          <p:cNvSpPr>
            <a:spLocks noGrp="1"/>
          </p:cNvSpPr>
          <p:nvPr>
            <p:ph type="sldNum" sz="quarter" idx="12"/>
          </p:nvPr>
        </p:nvSpPr>
        <p:spPr/>
        <p:txBody>
          <a:bodyPr/>
          <a:lstStyle>
            <a:lvl1pPr>
              <a:defRPr/>
            </a:lvl1pPr>
          </a:lstStyle>
          <a:p>
            <a:pPr>
              <a:defRPr/>
            </a:pPr>
            <a:fld id="{B6B79E7D-7BF2-4B2D-BA6E-B54E9DBDAB81}"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AU" dirty="0"/>
          </a:p>
        </p:txBody>
      </p:sp>
      <p:sp>
        <p:nvSpPr>
          <p:cNvPr id="5" name="Footer Placeholder 4"/>
          <p:cNvSpPr>
            <a:spLocks noGrp="1"/>
          </p:cNvSpPr>
          <p:nvPr>
            <p:ph type="ftr" sz="quarter" idx="11"/>
          </p:nvPr>
        </p:nvSpPr>
        <p:spPr/>
        <p:txBody>
          <a:bodyPr/>
          <a:lstStyle>
            <a:lvl1pPr>
              <a:defRPr/>
            </a:lvl1pPr>
          </a:lstStyle>
          <a:p>
            <a:pPr>
              <a:defRPr/>
            </a:pPr>
            <a:endParaRPr lang="en-AU" dirty="0"/>
          </a:p>
        </p:txBody>
      </p:sp>
      <p:sp>
        <p:nvSpPr>
          <p:cNvPr id="6" name="Slide Number Placeholder 5"/>
          <p:cNvSpPr>
            <a:spLocks noGrp="1"/>
          </p:cNvSpPr>
          <p:nvPr>
            <p:ph type="sldNum" sz="quarter" idx="12"/>
          </p:nvPr>
        </p:nvSpPr>
        <p:spPr/>
        <p:txBody>
          <a:bodyPr/>
          <a:lstStyle>
            <a:lvl1pPr>
              <a:defRPr/>
            </a:lvl1pPr>
          </a:lstStyle>
          <a:p>
            <a:pPr>
              <a:defRPr/>
            </a:pPr>
            <a:fld id="{A394A948-5480-4E73-97D7-C13904820684}"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8" y="981075"/>
            <a:ext cx="4146550" cy="4886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94238" y="981075"/>
            <a:ext cx="4146550" cy="4886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lvl1pPr>
              <a:defRPr/>
            </a:lvl1pPr>
          </a:lstStyle>
          <a:p>
            <a:pPr>
              <a:defRPr/>
            </a:pPr>
            <a:endParaRPr lang="en-AU" dirty="0"/>
          </a:p>
        </p:txBody>
      </p:sp>
      <p:sp>
        <p:nvSpPr>
          <p:cNvPr id="6" name="Footer Placeholder 5"/>
          <p:cNvSpPr>
            <a:spLocks noGrp="1"/>
          </p:cNvSpPr>
          <p:nvPr>
            <p:ph type="ftr" sz="quarter" idx="11"/>
          </p:nvPr>
        </p:nvSpPr>
        <p:spPr/>
        <p:txBody>
          <a:bodyPr/>
          <a:lstStyle>
            <a:lvl1pPr>
              <a:defRPr/>
            </a:lvl1pPr>
          </a:lstStyle>
          <a:p>
            <a:pPr>
              <a:defRPr/>
            </a:pPr>
            <a:endParaRPr lang="en-AU" dirty="0"/>
          </a:p>
        </p:txBody>
      </p:sp>
      <p:sp>
        <p:nvSpPr>
          <p:cNvPr id="7" name="Slide Number Placeholder 6"/>
          <p:cNvSpPr>
            <a:spLocks noGrp="1"/>
          </p:cNvSpPr>
          <p:nvPr>
            <p:ph type="sldNum" sz="quarter" idx="12"/>
          </p:nvPr>
        </p:nvSpPr>
        <p:spPr/>
        <p:txBody>
          <a:bodyPr/>
          <a:lstStyle>
            <a:lvl1pPr>
              <a:defRPr/>
            </a:lvl1pPr>
          </a:lstStyle>
          <a:p>
            <a:pPr>
              <a:defRPr/>
            </a:pPr>
            <a:fld id="{CDBFBFC6-4CDC-4667-9453-3768364E48DD}"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lvl1pPr>
              <a:defRPr/>
            </a:lvl1pPr>
          </a:lstStyle>
          <a:p>
            <a:pPr>
              <a:defRPr/>
            </a:pPr>
            <a:endParaRPr lang="en-AU" dirty="0"/>
          </a:p>
        </p:txBody>
      </p:sp>
      <p:sp>
        <p:nvSpPr>
          <p:cNvPr id="8" name="Footer Placeholder 7"/>
          <p:cNvSpPr>
            <a:spLocks noGrp="1"/>
          </p:cNvSpPr>
          <p:nvPr>
            <p:ph type="ftr" sz="quarter" idx="11"/>
          </p:nvPr>
        </p:nvSpPr>
        <p:spPr/>
        <p:txBody>
          <a:bodyPr/>
          <a:lstStyle>
            <a:lvl1pPr>
              <a:defRPr/>
            </a:lvl1pPr>
          </a:lstStyle>
          <a:p>
            <a:pPr>
              <a:defRPr/>
            </a:pPr>
            <a:endParaRPr lang="en-AU" dirty="0"/>
          </a:p>
        </p:txBody>
      </p:sp>
      <p:sp>
        <p:nvSpPr>
          <p:cNvPr id="9" name="Slide Number Placeholder 8"/>
          <p:cNvSpPr>
            <a:spLocks noGrp="1"/>
          </p:cNvSpPr>
          <p:nvPr>
            <p:ph type="sldNum" sz="quarter" idx="12"/>
          </p:nvPr>
        </p:nvSpPr>
        <p:spPr/>
        <p:txBody>
          <a:bodyPr/>
          <a:lstStyle>
            <a:lvl1pPr>
              <a:defRPr/>
            </a:lvl1pPr>
          </a:lstStyle>
          <a:p>
            <a:pPr>
              <a:defRPr/>
            </a:pPr>
            <a:fld id="{C8A48FD3-FA67-4645-A3CD-B93756B82F58}"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lvl1pPr>
              <a:defRPr/>
            </a:lvl1pPr>
          </a:lstStyle>
          <a:p>
            <a:pPr>
              <a:defRPr/>
            </a:pPr>
            <a:endParaRPr lang="en-AU" dirty="0"/>
          </a:p>
        </p:txBody>
      </p:sp>
      <p:sp>
        <p:nvSpPr>
          <p:cNvPr id="4" name="Footer Placeholder 3"/>
          <p:cNvSpPr>
            <a:spLocks noGrp="1"/>
          </p:cNvSpPr>
          <p:nvPr>
            <p:ph type="ftr" sz="quarter" idx="11"/>
          </p:nvPr>
        </p:nvSpPr>
        <p:spPr/>
        <p:txBody>
          <a:bodyPr/>
          <a:lstStyle>
            <a:lvl1pPr>
              <a:defRPr/>
            </a:lvl1pPr>
          </a:lstStyle>
          <a:p>
            <a:endParaRPr lang="en-AU" dirty="0"/>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AU" dirty="0"/>
          </a:p>
        </p:txBody>
      </p:sp>
      <p:sp>
        <p:nvSpPr>
          <p:cNvPr id="3" name="Footer Placeholder 2"/>
          <p:cNvSpPr>
            <a:spLocks noGrp="1"/>
          </p:cNvSpPr>
          <p:nvPr>
            <p:ph type="ftr" sz="quarter" idx="11"/>
          </p:nvPr>
        </p:nvSpPr>
        <p:spPr/>
        <p:txBody>
          <a:bodyPr/>
          <a:lstStyle>
            <a:lvl1pPr>
              <a:defRPr/>
            </a:lvl1pPr>
          </a:lstStyle>
          <a:p>
            <a:pPr>
              <a:defRPr/>
            </a:pPr>
            <a:endParaRPr lang="en-AU" dirty="0"/>
          </a:p>
        </p:txBody>
      </p:sp>
      <p:sp>
        <p:nvSpPr>
          <p:cNvPr id="4" name="Slide Number Placeholder 3"/>
          <p:cNvSpPr>
            <a:spLocks noGrp="1"/>
          </p:cNvSpPr>
          <p:nvPr>
            <p:ph type="sldNum" sz="quarter" idx="12"/>
          </p:nvPr>
        </p:nvSpPr>
        <p:spPr/>
        <p:txBody>
          <a:bodyPr/>
          <a:lstStyle>
            <a:lvl1pPr>
              <a:defRPr/>
            </a:lvl1pPr>
          </a:lstStyle>
          <a:p>
            <a:pPr>
              <a:defRPr/>
            </a:pPr>
            <a:fld id="{2CC79970-8338-48D2-8700-161FC9C3351D}" type="slidenum">
              <a:rPr lang="en-AU" smtClean="0"/>
              <a:pPr>
                <a:defRPr/>
              </a:pPr>
              <a:t>‹#›</a:t>
            </a:fld>
            <a:endParaRPr lang="en-AU" dirty="0"/>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AU" dirty="0"/>
          </a:p>
        </p:txBody>
      </p:sp>
      <p:sp>
        <p:nvSpPr>
          <p:cNvPr id="6" name="Footer Placeholder 5"/>
          <p:cNvSpPr>
            <a:spLocks noGrp="1"/>
          </p:cNvSpPr>
          <p:nvPr>
            <p:ph type="ftr" sz="quarter" idx="11"/>
          </p:nvPr>
        </p:nvSpPr>
        <p:spPr/>
        <p:txBody>
          <a:bodyPr/>
          <a:lstStyle>
            <a:lvl1pPr>
              <a:defRPr/>
            </a:lvl1pPr>
          </a:lstStyle>
          <a:p>
            <a:pPr>
              <a:defRPr/>
            </a:pPr>
            <a:endParaRPr lang="en-AU" dirty="0"/>
          </a:p>
        </p:txBody>
      </p:sp>
      <p:sp>
        <p:nvSpPr>
          <p:cNvPr id="7" name="Slide Number Placeholder 6"/>
          <p:cNvSpPr>
            <a:spLocks noGrp="1"/>
          </p:cNvSpPr>
          <p:nvPr>
            <p:ph type="sldNum" sz="quarter" idx="12"/>
          </p:nvPr>
        </p:nvSpPr>
        <p:spPr/>
        <p:txBody>
          <a:bodyPr/>
          <a:lstStyle>
            <a:lvl1pPr>
              <a:defRPr/>
            </a:lvl1pPr>
          </a:lstStyle>
          <a:p>
            <a:pPr>
              <a:defRPr/>
            </a:pPr>
            <a:fld id="{9A81BB07-2D53-4EBF-9E36-77AFEF58FD33}"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AU" dirty="0"/>
          </a:p>
        </p:txBody>
      </p:sp>
      <p:sp>
        <p:nvSpPr>
          <p:cNvPr id="6" name="Footer Placeholder 5"/>
          <p:cNvSpPr>
            <a:spLocks noGrp="1"/>
          </p:cNvSpPr>
          <p:nvPr>
            <p:ph type="ftr" sz="quarter" idx="11"/>
          </p:nvPr>
        </p:nvSpPr>
        <p:spPr/>
        <p:txBody>
          <a:bodyPr/>
          <a:lstStyle>
            <a:lvl1pPr>
              <a:defRPr/>
            </a:lvl1pPr>
          </a:lstStyle>
          <a:p>
            <a:pPr>
              <a:defRPr/>
            </a:pPr>
            <a:endParaRPr lang="en-AU" dirty="0"/>
          </a:p>
        </p:txBody>
      </p:sp>
      <p:sp>
        <p:nvSpPr>
          <p:cNvPr id="7" name="Slide Number Placeholder 6"/>
          <p:cNvSpPr>
            <a:spLocks noGrp="1"/>
          </p:cNvSpPr>
          <p:nvPr>
            <p:ph type="sldNum" sz="quarter" idx="12"/>
          </p:nvPr>
        </p:nvSpPr>
        <p:spPr/>
        <p:txBody>
          <a:bodyPr/>
          <a:lstStyle>
            <a:lvl1pPr>
              <a:defRPr/>
            </a:lvl1pPr>
          </a:lstStyle>
          <a:p>
            <a:pPr>
              <a:defRPr/>
            </a:pPr>
            <a:fld id="{D7BD6B8F-2307-4AB3-94D4-CF08D72E75E6}" type="slidenum">
              <a:rPr lang="en-AU" smtClean="0"/>
              <a:pPr>
                <a:defRPr/>
              </a:pPr>
              <a:t>‹#›</a:t>
            </a:fld>
            <a:endParaRPr lang="en-AU" dirty="0"/>
          </a:p>
        </p:txBody>
      </p:sp>
    </p:spTree>
  </p:cSld>
  <p:clrMapOvr>
    <a:masterClrMapping/>
  </p:clrMapOvr>
  <p:transition advClick="0"/>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Rectangle 17"/>
          <p:cNvSpPr>
            <a:spLocks noChangeArrowheads="1"/>
          </p:cNvSpPr>
          <p:nvPr/>
        </p:nvSpPr>
        <p:spPr bwMode="auto">
          <a:xfrm>
            <a:off x="0" y="6251575"/>
            <a:ext cx="9144000" cy="606425"/>
          </a:xfrm>
          <a:prstGeom prst="rect">
            <a:avLst/>
          </a:prstGeom>
          <a:solidFill>
            <a:srgbClr val="11559A"/>
          </a:solidFill>
          <a:ln w="9525">
            <a:noFill/>
            <a:miter lim="800000"/>
            <a:headEnd/>
            <a:tailEnd/>
          </a:ln>
          <a:effectLst/>
        </p:spPr>
        <p:txBody>
          <a:bodyPr lIns="91423" tIns="45711" rIns="91423" bIns="45711" anchor="ctr"/>
          <a:lstStyle/>
          <a:p>
            <a:pPr algn="ctr"/>
            <a:endParaRPr lang="en-US" sz="3600" dirty="0">
              <a:solidFill>
                <a:schemeClr val="bg1"/>
              </a:solidFill>
              <a:latin typeface="Arial Black" pitchFamily="34" charset="0"/>
            </a:endParaRPr>
          </a:p>
        </p:txBody>
      </p:sp>
      <p:sp>
        <p:nvSpPr>
          <p:cNvPr id="1033" name="Rectangle 9"/>
          <p:cNvSpPr>
            <a:spLocks noChangeArrowheads="1"/>
          </p:cNvSpPr>
          <p:nvPr/>
        </p:nvSpPr>
        <p:spPr bwMode="auto">
          <a:xfrm>
            <a:off x="0" y="0"/>
            <a:ext cx="9144000" cy="879475"/>
          </a:xfrm>
          <a:prstGeom prst="rect">
            <a:avLst/>
          </a:prstGeom>
          <a:solidFill>
            <a:srgbClr val="11559A"/>
          </a:solidFill>
          <a:ln w="9525">
            <a:noFill/>
            <a:miter lim="800000"/>
            <a:headEnd/>
            <a:tailEnd/>
          </a:ln>
          <a:effectLst/>
        </p:spPr>
        <p:txBody>
          <a:bodyPr lIns="91423" tIns="45711" rIns="91423" bIns="45711" anchor="ctr"/>
          <a:lstStyle/>
          <a:p>
            <a:pPr algn="ctr"/>
            <a:r>
              <a:rPr lang="en-GB" sz="3600" dirty="0">
                <a:solidFill>
                  <a:schemeClr val="bg1"/>
                </a:solidFill>
                <a:latin typeface="Arial Black" pitchFamily="34" charset="0"/>
              </a:rPr>
              <a:t/>
            </a:r>
            <a:br>
              <a:rPr lang="en-GB" sz="3600" dirty="0">
                <a:solidFill>
                  <a:schemeClr val="bg1"/>
                </a:solidFill>
                <a:latin typeface="Arial Black" pitchFamily="34" charset="0"/>
              </a:rPr>
            </a:br>
            <a:endParaRPr lang="en-AU" sz="3600" dirty="0">
              <a:solidFill>
                <a:schemeClr val="bg1"/>
              </a:solidFill>
              <a:latin typeface="Arial Black" pitchFamily="34" charset="0"/>
            </a:endParaRPr>
          </a:p>
        </p:txBody>
      </p:sp>
      <p:sp>
        <p:nvSpPr>
          <p:cNvPr id="1026" name="Rectangle 2"/>
          <p:cNvSpPr>
            <a:spLocks noGrp="1" noChangeArrowheads="1"/>
          </p:cNvSpPr>
          <p:nvPr>
            <p:ph type="title"/>
          </p:nvPr>
        </p:nvSpPr>
        <p:spPr bwMode="auto">
          <a:xfrm>
            <a:off x="0" y="0"/>
            <a:ext cx="8820150" cy="836613"/>
          </a:xfrm>
          <a:prstGeom prst="rect">
            <a:avLst/>
          </a:prstGeom>
          <a:noFill/>
          <a:ln w="9525">
            <a:noFill/>
            <a:miter lim="800000"/>
            <a:headEnd/>
            <a:tailEnd/>
          </a:ln>
          <a:effectLst/>
        </p:spPr>
        <p:txBody>
          <a:bodyPr vert="horz" wrap="square" lIns="91423" tIns="45711" rIns="91423" bIns="45711" numCol="1" anchor="ctr" anchorCtr="0" compatLnSpc="1">
            <a:prstTxWarp prst="textNoShape">
              <a:avLst/>
            </a:prstTxWarp>
          </a:bodyPr>
          <a:lstStyle/>
          <a:p>
            <a:pPr lvl="0"/>
            <a:r>
              <a:rPr lang="en-US" dirty="0" smtClean="0"/>
              <a:t>Click to edit Master title style</a:t>
            </a:r>
            <a:endParaRPr lang="en-AU" dirty="0"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23" tIns="45711" rIns="91423" bIns="45711" numCol="1" anchor="t" anchorCtr="0" compatLnSpc="1">
            <a:prstTxWarp prst="textNoShape">
              <a:avLst/>
            </a:prstTxWarp>
          </a:bodyPr>
          <a:lstStyle>
            <a:lvl1pPr>
              <a:defRPr sz="1400"/>
            </a:lvl1pPr>
          </a:lstStyle>
          <a:p>
            <a:pPr>
              <a:defRPr/>
            </a:pPr>
            <a:endParaRPr lang="en-AU"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23" tIns="45711" rIns="91423" bIns="45711" numCol="1" anchor="t" anchorCtr="0" compatLnSpc="1">
            <a:prstTxWarp prst="textNoShape">
              <a:avLst/>
            </a:prstTxWarp>
          </a:bodyPr>
          <a:lstStyle>
            <a:lvl1pPr algn="ctr">
              <a:defRPr sz="1400"/>
            </a:lvl1pPr>
          </a:lstStyle>
          <a:p>
            <a:pPr>
              <a:defRPr/>
            </a:pPr>
            <a:endParaRPr lang="en-A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23" tIns="45711" rIns="91423" bIns="45711" numCol="1" anchor="t" anchorCtr="0" compatLnSpc="1">
            <a:prstTxWarp prst="textNoShape">
              <a:avLst/>
            </a:prstTxWarp>
          </a:bodyPr>
          <a:lstStyle>
            <a:lvl1pPr algn="r">
              <a:defRPr sz="1400"/>
            </a:lvl1pPr>
          </a:lstStyle>
          <a:p>
            <a:pPr>
              <a:defRPr/>
            </a:pPr>
            <a:fld id="{56D52287-E8AD-4C2C-AA41-7C366A1E70C8}" type="slidenum">
              <a:rPr lang="en-AU" smtClean="0"/>
              <a:pPr>
                <a:defRPr/>
              </a:pPr>
              <a:t>‹#›</a:t>
            </a:fld>
            <a:endParaRPr lang="en-AU" dirty="0"/>
          </a:p>
        </p:txBody>
      </p:sp>
      <p:sp>
        <p:nvSpPr>
          <p:cNvPr id="1042" name="Rectangle 18"/>
          <p:cNvSpPr>
            <a:spLocks noChangeArrowheads="1"/>
          </p:cNvSpPr>
          <p:nvPr/>
        </p:nvSpPr>
        <p:spPr bwMode="auto">
          <a:xfrm flipV="1">
            <a:off x="457200" y="6721475"/>
            <a:ext cx="2601913" cy="136525"/>
          </a:xfrm>
          <a:prstGeom prst="rect">
            <a:avLst/>
          </a:prstGeom>
          <a:noFill/>
          <a:ln w="9525">
            <a:noFill/>
            <a:miter lim="800000"/>
            <a:headEnd/>
            <a:tailEnd/>
          </a:ln>
          <a:effectLst/>
        </p:spPr>
        <p:txBody>
          <a:bodyPr lIns="95772" tIns="47886" rIns="95772" bIns="47886"/>
          <a:lstStyle/>
          <a:p>
            <a:pPr defTabSz="957263"/>
            <a:endParaRPr lang="en-AU" sz="1400" dirty="0"/>
          </a:p>
        </p:txBody>
      </p:sp>
      <p:sp>
        <p:nvSpPr>
          <p:cNvPr id="1043" name="Rectangle 19"/>
          <p:cNvSpPr>
            <a:spLocks noChangeArrowheads="1"/>
          </p:cNvSpPr>
          <p:nvPr/>
        </p:nvSpPr>
        <p:spPr bwMode="auto">
          <a:xfrm>
            <a:off x="3124200" y="6245225"/>
            <a:ext cx="2895600" cy="476250"/>
          </a:xfrm>
          <a:prstGeom prst="rect">
            <a:avLst/>
          </a:prstGeom>
          <a:noFill/>
          <a:ln w="9525">
            <a:noFill/>
            <a:miter lim="800000"/>
            <a:headEnd/>
            <a:tailEnd/>
          </a:ln>
          <a:effectLst/>
        </p:spPr>
        <p:txBody>
          <a:bodyPr lIns="95772" tIns="47886" rIns="95772" bIns="47886"/>
          <a:lstStyle/>
          <a:p>
            <a:pPr algn="ctr" defTabSz="957263"/>
            <a:endParaRPr lang="en-AU" sz="1400" dirty="0"/>
          </a:p>
        </p:txBody>
      </p:sp>
      <p:sp>
        <p:nvSpPr>
          <p:cNvPr id="1044" name="Rectangle 20"/>
          <p:cNvSpPr>
            <a:spLocks noChangeArrowheads="1"/>
          </p:cNvSpPr>
          <p:nvPr/>
        </p:nvSpPr>
        <p:spPr bwMode="auto">
          <a:xfrm flipV="1">
            <a:off x="457200" y="6721475"/>
            <a:ext cx="2601913" cy="136525"/>
          </a:xfrm>
          <a:prstGeom prst="rect">
            <a:avLst/>
          </a:prstGeom>
          <a:noFill/>
          <a:ln w="9525">
            <a:noFill/>
            <a:miter lim="800000"/>
            <a:headEnd/>
            <a:tailEnd/>
          </a:ln>
          <a:effectLst/>
        </p:spPr>
        <p:txBody>
          <a:bodyPr lIns="91423" tIns="45711" rIns="91423" bIns="45711"/>
          <a:lstStyle/>
          <a:p>
            <a:endParaRPr lang="en-AU" sz="1400" dirty="0"/>
          </a:p>
        </p:txBody>
      </p:sp>
      <p:sp>
        <p:nvSpPr>
          <p:cNvPr id="1045" name="Rectangle 21"/>
          <p:cNvSpPr>
            <a:spLocks noChangeArrowheads="1"/>
          </p:cNvSpPr>
          <p:nvPr/>
        </p:nvSpPr>
        <p:spPr bwMode="auto">
          <a:xfrm>
            <a:off x="3124200" y="6245225"/>
            <a:ext cx="2895600" cy="476250"/>
          </a:xfrm>
          <a:prstGeom prst="rect">
            <a:avLst/>
          </a:prstGeom>
          <a:noFill/>
          <a:ln w="9525">
            <a:noFill/>
            <a:miter lim="800000"/>
            <a:headEnd/>
            <a:tailEnd/>
          </a:ln>
          <a:effectLst/>
        </p:spPr>
        <p:txBody>
          <a:bodyPr lIns="91423" tIns="45711" rIns="91423" bIns="45711"/>
          <a:lstStyle/>
          <a:p>
            <a:pPr algn="ctr"/>
            <a:endParaRPr lang="en-AU" sz="1400" dirty="0"/>
          </a:p>
        </p:txBody>
      </p:sp>
      <p:sp>
        <p:nvSpPr>
          <p:cNvPr id="1046" name="Rectangle 22"/>
          <p:cNvSpPr>
            <a:spLocks noChangeArrowheads="1"/>
          </p:cNvSpPr>
          <p:nvPr/>
        </p:nvSpPr>
        <p:spPr bwMode="auto">
          <a:xfrm>
            <a:off x="6659563" y="6237288"/>
            <a:ext cx="2133600" cy="476250"/>
          </a:xfrm>
          <a:prstGeom prst="rect">
            <a:avLst/>
          </a:prstGeom>
          <a:noFill/>
          <a:ln w="9525">
            <a:noFill/>
            <a:miter lim="800000"/>
            <a:headEnd/>
            <a:tailEnd/>
          </a:ln>
          <a:effectLst/>
        </p:spPr>
        <p:txBody>
          <a:bodyPr lIns="91423" tIns="45711" rIns="91423" bIns="45711"/>
          <a:lstStyle/>
          <a:p>
            <a:pPr algn="r"/>
            <a:endParaRPr lang="en-US" sz="1400" dirty="0"/>
          </a:p>
        </p:txBody>
      </p:sp>
      <p:pic>
        <p:nvPicPr>
          <p:cNvPr id="1047" name="Picture 23" descr="Safety_Qual%20Comm"/>
          <p:cNvPicPr>
            <a:picLocks noChangeAspect="1" noChangeArrowheads="1"/>
          </p:cNvPicPr>
          <p:nvPr/>
        </p:nvPicPr>
        <p:blipFill>
          <a:blip r:embed="rId14" cstate="print"/>
          <a:srcRect/>
          <a:stretch>
            <a:fillRect/>
          </a:stretch>
        </p:blipFill>
        <p:spPr bwMode="auto">
          <a:xfrm>
            <a:off x="7740650" y="6453188"/>
            <a:ext cx="1230313" cy="307975"/>
          </a:xfrm>
          <a:prstGeom prst="rect">
            <a:avLst/>
          </a:prstGeom>
          <a:noFill/>
        </p:spPr>
      </p:pic>
      <p:pic>
        <p:nvPicPr>
          <p:cNvPr id="1049" name="Picture 25" descr="HHA Logo cmyk_HiResSelected"/>
          <p:cNvPicPr>
            <a:picLocks noChangeAspect="1" noChangeArrowheads="1"/>
          </p:cNvPicPr>
          <p:nvPr/>
        </p:nvPicPr>
        <p:blipFill>
          <a:blip r:embed="rId15" cstate="print"/>
          <a:srcRect/>
          <a:stretch>
            <a:fillRect/>
          </a:stretch>
        </p:blipFill>
        <p:spPr bwMode="auto">
          <a:xfrm>
            <a:off x="179388" y="6202363"/>
            <a:ext cx="2627312" cy="655637"/>
          </a:xfrm>
          <a:prstGeom prst="rect">
            <a:avLst/>
          </a:prstGeom>
          <a:noFill/>
        </p:spPr>
      </p:pic>
      <p:grpSp>
        <p:nvGrpSpPr>
          <p:cNvPr id="2" name="Group 26"/>
          <p:cNvGrpSpPr>
            <a:grpSpLocks/>
          </p:cNvGrpSpPr>
          <p:nvPr/>
        </p:nvGrpSpPr>
        <p:grpSpPr bwMode="auto">
          <a:xfrm>
            <a:off x="2051050" y="981075"/>
            <a:ext cx="5761038" cy="5040313"/>
            <a:chOff x="1476" y="744"/>
            <a:chExt cx="2808" cy="2832"/>
          </a:xfrm>
        </p:grpSpPr>
        <p:pic>
          <p:nvPicPr>
            <p:cNvPr id="1051" name="Picture 27" descr="HHA Logo_RH_opaque20"/>
            <p:cNvPicPr>
              <a:picLocks noChangeAspect="1" noChangeArrowheads="1"/>
            </p:cNvPicPr>
            <p:nvPr userDrawn="1"/>
          </p:nvPicPr>
          <p:blipFill>
            <a:blip r:embed="rId16" cstate="print"/>
            <a:srcRect/>
            <a:stretch>
              <a:fillRect/>
            </a:stretch>
          </p:blipFill>
          <p:spPr bwMode="auto">
            <a:xfrm>
              <a:off x="1476" y="744"/>
              <a:ext cx="2808" cy="2832"/>
            </a:xfrm>
            <a:prstGeom prst="rect">
              <a:avLst/>
            </a:prstGeom>
            <a:noFill/>
          </p:spPr>
        </p:pic>
        <p:sp>
          <p:nvSpPr>
            <p:cNvPr id="1052" name="Rectangle 28"/>
            <p:cNvSpPr>
              <a:spLocks noChangeArrowheads="1"/>
            </p:cNvSpPr>
            <p:nvPr userDrawn="1"/>
          </p:nvSpPr>
          <p:spPr bwMode="auto">
            <a:xfrm>
              <a:off x="1519" y="935"/>
              <a:ext cx="2676" cy="2450"/>
            </a:xfrm>
            <a:prstGeom prst="rect">
              <a:avLst/>
            </a:prstGeom>
            <a:solidFill>
              <a:schemeClr val="bg1">
                <a:alpha val="85001"/>
              </a:schemeClr>
            </a:solidFill>
            <a:ln w="9525">
              <a:noFill/>
              <a:miter lim="800000"/>
              <a:headEnd/>
              <a:tailEnd/>
            </a:ln>
            <a:effectLst/>
          </p:spPr>
          <p:txBody>
            <a:bodyPr wrap="none" anchor="ctr"/>
            <a:lstStyle/>
            <a:p>
              <a:endParaRPr lang="en-AU" dirty="0"/>
            </a:p>
          </p:txBody>
        </p:sp>
      </p:grpSp>
      <p:sp>
        <p:nvSpPr>
          <p:cNvPr id="1027" name="Rectangle 3"/>
          <p:cNvSpPr>
            <a:spLocks noGrp="1" noChangeArrowheads="1"/>
          </p:cNvSpPr>
          <p:nvPr>
            <p:ph type="body" idx="1"/>
          </p:nvPr>
        </p:nvSpPr>
        <p:spPr bwMode="auto">
          <a:xfrm>
            <a:off x="395288" y="981075"/>
            <a:ext cx="8445500" cy="4886325"/>
          </a:xfrm>
          <a:prstGeom prst="rect">
            <a:avLst/>
          </a:prstGeom>
          <a:noFill/>
          <a:ln w="9525">
            <a:noFill/>
            <a:miter lim="800000"/>
            <a:headEnd/>
            <a:tailEnd/>
          </a:ln>
          <a:effectLst/>
        </p:spPr>
        <p:txBody>
          <a:bodyPr vert="horz" wrap="square" lIns="91423" tIns="45711" rIns="91423" bIns="45711"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smtClean="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bldLst>
  </p:timing>
  <p:txStyles>
    <p:titleStyle>
      <a:lvl1pPr algn="ctr" rtl="0" eaLnBrk="1" fontAlgn="base" hangingPunct="1">
        <a:spcBef>
          <a:spcPct val="0"/>
        </a:spcBef>
        <a:spcAft>
          <a:spcPct val="0"/>
        </a:spcAft>
        <a:defRPr sz="4400" b="1">
          <a:solidFill>
            <a:schemeClr val="bg1"/>
          </a:solidFill>
          <a:latin typeface="Calibri" panose="020F0502020204030204" pitchFamily="34" charset="0"/>
          <a:ea typeface="+mj-ea"/>
          <a:cs typeface="+mj-cs"/>
        </a:defRPr>
      </a:lvl1pPr>
      <a:lvl2pPr algn="ctr" rtl="0" eaLnBrk="1" fontAlgn="base" hangingPunct="1">
        <a:spcBef>
          <a:spcPct val="0"/>
        </a:spcBef>
        <a:spcAft>
          <a:spcPct val="0"/>
        </a:spcAft>
        <a:defRPr sz="3600">
          <a:solidFill>
            <a:schemeClr val="bg1"/>
          </a:solidFill>
          <a:latin typeface="Arial Black" pitchFamily="34" charset="0"/>
        </a:defRPr>
      </a:lvl2pPr>
      <a:lvl3pPr algn="ctr" rtl="0" eaLnBrk="1" fontAlgn="base" hangingPunct="1">
        <a:spcBef>
          <a:spcPct val="0"/>
        </a:spcBef>
        <a:spcAft>
          <a:spcPct val="0"/>
        </a:spcAft>
        <a:defRPr sz="3600">
          <a:solidFill>
            <a:schemeClr val="bg1"/>
          </a:solidFill>
          <a:latin typeface="Arial Black" pitchFamily="34" charset="0"/>
        </a:defRPr>
      </a:lvl3pPr>
      <a:lvl4pPr algn="ctr" rtl="0" eaLnBrk="1" fontAlgn="base" hangingPunct="1">
        <a:spcBef>
          <a:spcPct val="0"/>
        </a:spcBef>
        <a:spcAft>
          <a:spcPct val="0"/>
        </a:spcAft>
        <a:defRPr sz="3600">
          <a:solidFill>
            <a:schemeClr val="bg1"/>
          </a:solidFill>
          <a:latin typeface="Arial Black" pitchFamily="34" charset="0"/>
        </a:defRPr>
      </a:lvl4pPr>
      <a:lvl5pPr algn="ctr" rtl="0" eaLnBrk="1" fontAlgn="base" hangingPunct="1">
        <a:spcBef>
          <a:spcPct val="0"/>
        </a:spcBef>
        <a:spcAft>
          <a:spcPct val="0"/>
        </a:spcAft>
        <a:defRPr sz="3600">
          <a:solidFill>
            <a:schemeClr val="bg1"/>
          </a:solidFill>
          <a:latin typeface="Arial Black" pitchFamily="34" charset="0"/>
        </a:defRPr>
      </a:lvl5pPr>
      <a:lvl6pPr marL="457200" algn="ctr" rtl="0" eaLnBrk="1" fontAlgn="base" hangingPunct="1">
        <a:spcBef>
          <a:spcPct val="0"/>
        </a:spcBef>
        <a:spcAft>
          <a:spcPct val="0"/>
        </a:spcAft>
        <a:defRPr sz="3600">
          <a:solidFill>
            <a:schemeClr val="bg1"/>
          </a:solidFill>
          <a:latin typeface="Arial Black" pitchFamily="34" charset="0"/>
        </a:defRPr>
      </a:lvl6pPr>
      <a:lvl7pPr marL="914400" algn="ctr" rtl="0" eaLnBrk="1" fontAlgn="base" hangingPunct="1">
        <a:spcBef>
          <a:spcPct val="0"/>
        </a:spcBef>
        <a:spcAft>
          <a:spcPct val="0"/>
        </a:spcAft>
        <a:defRPr sz="3600">
          <a:solidFill>
            <a:schemeClr val="bg1"/>
          </a:solidFill>
          <a:latin typeface="Arial Black" pitchFamily="34" charset="0"/>
        </a:defRPr>
      </a:lvl7pPr>
      <a:lvl8pPr marL="1371600" algn="ctr" rtl="0" eaLnBrk="1" fontAlgn="base" hangingPunct="1">
        <a:spcBef>
          <a:spcPct val="0"/>
        </a:spcBef>
        <a:spcAft>
          <a:spcPct val="0"/>
        </a:spcAft>
        <a:defRPr sz="3600">
          <a:solidFill>
            <a:schemeClr val="bg1"/>
          </a:solidFill>
          <a:latin typeface="Arial Black" pitchFamily="34" charset="0"/>
        </a:defRPr>
      </a:lvl8pPr>
      <a:lvl9pPr marL="1828800" algn="ctr" rtl="0" eaLnBrk="1" fontAlgn="base" hangingPunct="1">
        <a:spcBef>
          <a:spcPct val="0"/>
        </a:spcBef>
        <a:spcAft>
          <a:spcPct val="0"/>
        </a:spcAft>
        <a:defRPr sz="3600">
          <a:solidFill>
            <a:schemeClr val="bg1"/>
          </a:solidFill>
          <a:latin typeface="Arial Black" pitchFamily="34" charset="0"/>
        </a:defRPr>
      </a:lvl9pPr>
    </p:titleStyle>
    <p:bodyStyle>
      <a:lvl1pPr marL="342900" indent="-342900" algn="l" rtl="0" eaLnBrk="1" fontAlgn="base" hangingPunct="1">
        <a:spcBef>
          <a:spcPct val="20000"/>
        </a:spcBef>
        <a:spcAft>
          <a:spcPct val="0"/>
        </a:spcAft>
        <a:buBlip>
          <a:blip r:embed="rId17"/>
        </a:buBlip>
        <a:defRPr sz="3200" b="1">
          <a:solidFill>
            <a:srgbClr val="11559A"/>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Blip>
          <a:blip r:embed="rId17"/>
        </a:buBlip>
        <a:defRPr sz="2800" b="1">
          <a:solidFill>
            <a:srgbClr val="1877DA"/>
          </a:solidFill>
          <a:latin typeface="Calibri" panose="020F0502020204030204" pitchFamily="34" charset="0"/>
        </a:defRPr>
      </a:lvl2pPr>
      <a:lvl3pPr marL="1143000" indent="-228600" algn="l" rtl="0" eaLnBrk="1" fontAlgn="base" hangingPunct="1">
        <a:spcBef>
          <a:spcPct val="20000"/>
        </a:spcBef>
        <a:spcAft>
          <a:spcPct val="0"/>
        </a:spcAft>
        <a:buBlip>
          <a:blip r:embed="rId17"/>
        </a:buBlip>
        <a:defRPr sz="2400" b="1">
          <a:solidFill>
            <a:srgbClr val="FF8A00"/>
          </a:solidFill>
          <a:latin typeface="Calibri" panose="020F0502020204030204" pitchFamily="34" charset="0"/>
        </a:defRPr>
      </a:lvl3pPr>
      <a:lvl4pPr marL="1600200" indent="-228600" algn="l" rtl="0" eaLnBrk="1" fontAlgn="base" hangingPunct="1">
        <a:spcBef>
          <a:spcPct val="20000"/>
        </a:spcBef>
        <a:spcAft>
          <a:spcPct val="0"/>
        </a:spcAft>
        <a:buBlip>
          <a:blip r:embed="rId17"/>
        </a:buBlip>
        <a:defRPr sz="2000" b="1">
          <a:solidFill>
            <a:srgbClr val="11559A"/>
          </a:solidFill>
          <a:latin typeface="Calibri" panose="020F0502020204030204" pitchFamily="34" charset="0"/>
        </a:defRPr>
      </a:lvl4pPr>
      <a:lvl5pPr marL="2057400" indent="-228600" algn="l" rtl="0" eaLnBrk="1" fontAlgn="base" hangingPunct="1">
        <a:spcBef>
          <a:spcPct val="20000"/>
        </a:spcBef>
        <a:spcAft>
          <a:spcPct val="0"/>
        </a:spcAft>
        <a:buBlip>
          <a:blip r:embed="rId17"/>
        </a:buBlip>
        <a:defRPr sz="2000" b="1">
          <a:solidFill>
            <a:srgbClr val="1877DA"/>
          </a:solidFill>
          <a:latin typeface="Calibri" panose="020F0502020204030204" pitchFamily="34" charset="0"/>
        </a:defRPr>
      </a:lvl5pPr>
      <a:lvl6pPr marL="2514600" indent="-228600" algn="l" rtl="0" eaLnBrk="1" fontAlgn="base" hangingPunct="1">
        <a:spcBef>
          <a:spcPct val="20000"/>
        </a:spcBef>
        <a:spcAft>
          <a:spcPct val="0"/>
        </a:spcAft>
        <a:buBlip>
          <a:blip r:embed="rId17"/>
        </a:buBlip>
        <a:defRPr sz="2000" b="1">
          <a:solidFill>
            <a:srgbClr val="1877DA"/>
          </a:solidFill>
          <a:latin typeface="+mn-lt"/>
        </a:defRPr>
      </a:lvl6pPr>
      <a:lvl7pPr marL="2971800" indent="-228600" algn="l" rtl="0" eaLnBrk="1" fontAlgn="base" hangingPunct="1">
        <a:spcBef>
          <a:spcPct val="20000"/>
        </a:spcBef>
        <a:spcAft>
          <a:spcPct val="0"/>
        </a:spcAft>
        <a:buBlip>
          <a:blip r:embed="rId17"/>
        </a:buBlip>
        <a:defRPr sz="2000" b="1">
          <a:solidFill>
            <a:srgbClr val="1877DA"/>
          </a:solidFill>
          <a:latin typeface="+mn-lt"/>
        </a:defRPr>
      </a:lvl7pPr>
      <a:lvl8pPr marL="3429000" indent="-228600" algn="l" rtl="0" eaLnBrk="1" fontAlgn="base" hangingPunct="1">
        <a:spcBef>
          <a:spcPct val="20000"/>
        </a:spcBef>
        <a:spcAft>
          <a:spcPct val="0"/>
        </a:spcAft>
        <a:buBlip>
          <a:blip r:embed="rId17"/>
        </a:buBlip>
        <a:defRPr sz="2000" b="1">
          <a:solidFill>
            <a:srgbClr val="1877DA"/>
          </a:solidFill>
          <a:latin typeface="+mn-lt"/>
        </a:defRPr>
      </a:lvl8pPr>
      <a:lvl9pPr marL="3886200" indent="-228600" algn="l" rtl="0" eaLnBrk="1" fontAlgn="base" hangingPunct="1">
        <a:spcBef>
          <a:spcPct val="20000"/>
        </a:spcBef>
        <a:spcAft>
          <a:spcPct val="0"/>
        </a:spcAft>
        <a:buBlip>
          <a:blip r:embed="rId17"/>
        </a:buBlip>
        <a:defRPr sz="2000" b="1">
          <a:solidFill>
            <a:srgbClr val="1877D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HA Logo_RH cmyk_HiRes.jpg"/>
          <p:cNvPicPr>
            <a:picLocks noChangeAspect="1"/>
          </p:cNvPicPr>
          <p:nvPr/>
        </p:nvPicPr>
        <p:blipFill>
          <a:blip r:embed="rId3" cstate="print"/>
          <a:stretch>
            <a:fillRect/>
          </a:stretch>
        </p:blipFill>
        <p:spPr>
          <a:xfrm>
            <a:off x="2915816" y="2309843"/>
            <a:ext cx="3456384" cy="3485926"/>
          </a:xfrm>
          <a:prstGeom prst="rect">
            <a:avLst/>
          </a:prstGeom>
        </p:spPr>
      </p:pic>
      <p:sp>
        <p:nvSpPr>
          <p:cNvPr id="2050" name="Rectangle 4"/>
          <p:cNvSpPr>
            <a:spLocks noGrp="1" noChangeArrowheads="1"/>
          </p:cNvSpPr>
          <p:nvPr>
            <p:ph type="title"/>
          </p:nvPr>
        </p:nvSpPr>
        <p:spPr>
          <a:xfrm>
            <a:off x="457200" y="620688"/>
            <a:ext cx="8229600" cy="2088232"/>
          </a:xfrm>
        </p:spPr>
        <p:txBody>
          <a:bodyPr/>
          <a:lstStyle/>
          <a:p>
            <a:pPr eaLnBrk="1" hangingPunct="1">
              <a:lnSpc>
                <a:spcPct val="100000"/>
              </a:lnSpc>
            </a:pPr>
            <a:r>
              <a:rPr lang="en-US" sz="4400" dirty="0" smtClean="0">
                <a:solidFill>
                  <a:srgbClr val="11559A"/>
                </a:solidFill>
              </a:rPr>
              <a:t>Hand Hygiene in Oral Health/Dental Setting</a:t>
            </a:r>
          </a:p>
        </p:txBody>
      </p:sp>
      <p:sp>
        <p:nvSpPr>
          <p:cNvPr id="2053" name="Rectangle 5"/>
          <p:cNvSpPr>
            <a:spLocks noChangeArrowheads="1"/>
          </p:cNvSpPr>
          <p:nvPr/>
        </p:nvSpPr>
        <p:spPr bwMode="auto">
          <a:xfrm>
            <a:off x="539750" y="5804922"/>
            <a:ext cx="7970452" cy="215444"/>
          </a:xfrm>
          <a:prstGeom prst="rect">
            <a:avLst/>
          </a:prstGeom>
          <a:noFill/>
          <a:ln w="9525">
            <a:noFill/>
            <a:miter lim="800000"/>
            <a:headEnd/>
            <a:tailEnd/>
          </a:ln>
          <a:effectLst/>
        </p:spPr>
        <p:txBody>
          <a:bodyPr wrap="none" anchor="ctr">
            <a:spAutoFit/>
          </a:bodyPr>
          <a:lstStyle/>
          <a:p>
            <a:pPr eaLnBrk="0" hangingPunct="0"/>
            <a:r>
              <a:rPr lang="en-US" sz="800" dirty="0" smtClean="0">
                <a:latin typeface="Calibri" panose="020F0502020204030204" pitchFamily="34" charset="0"/>
              </a:rPr>
              <a:t>Adapted from </a:t>
            </a:r>
            <a:r>
              <a:rPr lang="en-US" sz="800" dirty="0">
                <a:latin typeface="Calibri" panose="020F0502020204030204" pitchFamily="34" charset="0"/>
              </a:rPr>
              <a:t>the 'My 5 moments for </a:t>
            </a:r>
            <a:r>
              <a:rPr lang="en-US" sz="800" dirty="0" smtClean="0">
                <a:latin typeface="Calibri" panose="020F0502020204030204" pitchFamily="34" charset="0"/>
              </a:rPr>
              <a:t>hand hygiene', </a:t>
            </a:r>
            <a:r>
              <a:rPr lang="en-US" sz="800" dirty="0">
                <a:latin typeface="Calibri" panose="020F0502020204030204" pitchFamily="34" charset="0"/>
              </a:rPr>
              <a:t>URL: http://www.who.int/gpsc/5may/background/5moments/en/index.html © World Health Organization 2009. All rights reserved.</a:t>
            </a:r>
            <a:r>
              <a:rPr lang="en-AU" sz="800" dirty="0">
                <a:latin typeface="Calibri" panose="020F0502020204030204" pitchFamily="34" charset="0"/>
              </a:rPr>
              <a:t> </a:t>
            </a: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endParaRPr lang="en-AU" b="0"/>
          </a:p>
        </p:txBody>
      </p:sp>
      <p:sp>
        <p:nvSpPr>
          <p:cNvPr id="3" name="Content Placeholder 2"/>
          <p:cNvSpPr>
            <a:spLocks noGrp="1"/>
          </p:cNvSpPr>
          <p:nvPr>
            <p:ph idx="1"/>
          </p:nvPr>
        </p:nvSpPr>
        <p:spPr/>
        <p:txBody>
          <a:bodyPr/>
          <a:lstStyle/>
          <a:p>
            <a:pPr algn="ctr">
              <a:lnSpc>
                <a:spcPct val="100000"/>
              </a:lnSpc>
              <a:buNone/>
            </a:pPr>
            <a:endParaRPr lang="en-AU" b="0" dirty="0" smtClean="0"/>
          </a:p>
          <a:p>
            <a:pPr algn="ctr">
              <a:lnSpc>
                <a:spcPct val="100000"/>
              </a:lnSpc>
              <a:buNone/>
            </a:pPr>
            <a:r>
              <a:rPr lang="en-AU" sz="5400" b="1" dirty="0" smtClean="0"/>
              <a:t>Defining the Moments for </a:t>
            </a:r>
            <a:r>
              <a:rPr lang="en-AU" sz="5400" b="1" dirty="0"/>
              <a:t>H</a:t>
            </a:r>
            <a:r>
              <a:rPr lang="en-AU" sz="5400" b="1" dirty="0" smtClean="0"/>
              <a:t>and </a:t>
            </a:r>
            <a:r>
              <a:rPr lang="en-AU" sz="5400" b="1" dirty="0"/>
              <a:t>H</a:t>
            </a:r>
            <a:r>
              <a:rPr lang="en-AU" sz="5400" b="1" dirty="0" smtClean="0"/>
              <a:t>ygiene in the Oral Health setting</a:t>
            </a:r>
            <a:endParaRPr lang="en-AU" sz="5400" b="1"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lnSpc>
                <a:spcPct val="100000"/>
              </a:lnSpc>
            </a:pPr>
            <a:r>
              <a:rPr lang="en-AU" sz="3200" b="1" dirty="0" smtClean="0">
                <a:cs typeface="Calibri" panose="020F0502020204030204" pitchFamily="34" charset="0"/>
              </a:rPr>
              <a:t>Moment 1 – Before Touching a Patient</a:t>
            </a:r>
          </a:p>
        </p:txBody>
      </p:sp>
      <p:sp>
        <p:nvSpPr>
          <p:cNvPr id="12291" name="Rectangle 3"/>
          <p:cNvSpPr>
            <a:spLocks noGrp="1" noChangeArrowheads="1"/>
          </p:cNvSpPr>
          <p:nvPr>
            <p:ph sz="half" idx="1"/>
          </p:nvPr>
        </p:nvSpPr>
        <p:spPr>
          <a:xfrm>
            <a:off x="4932039" y="1022002"/>
            <a:ext cx="3823395" cy="4525963"/>
          </a:xfrm>
        </p:spPr>
        <p:txBody>
          <a:bodyPr/>
          <a:lstStyle/>
          <a:p>
            <a:pPr marL="0" indent="0" eaLnBrk="1" hangingPunct="1">
              <a:lnSpc>
                <a:spcPct val="100000"/>
              </a:lnSpc>
              <a:buFontTx/>
              <a:buNone/>
            </a:pPr>
            <a:r>
              <a:rPr lang="en-AU" sz="2400" b="0" dirty="0" smtClean="0"/>
              <a:t>In the oral health setting hand hygiene should be performed –</a:t>
            </a:r>
          </a:p>
          <a:p>
            <a:pPr eaLnBrk="1" hangingPunct="1">
              <a:lnSpc>
                <a:spcPct val="100000"/>
              </a:lnSpc>
              <a:buFontTx/>
              <a:buChar char="-"/>
            </a:pPr>
            <a:r>
              <a:rPr lang="en-AU" sz="2400" b="0" dirty="0" smtClean="0"/>
              <a:t>Before entering the CONTAMINATED zone and touching the patient.</a:t>
            </a:r>
          </a:p>
          <a:p>
            <a:pPr>
              <a:lnSpc>
                <a:spcPct val="100000"/>
              </a:lnSpc>
              <a:buFontTx/>
              <a:buChar char="-"/>
            </a:pPr>
            <a:r>
              <a:rPr lang="en-AU" sz="2400" b="0" dirty="0" smtClean="0"/>
              <a:t>This will protect the </a:t>
            </a:r>
            <a:r>
              <a:rPr lang="en-AU" sz="2400" b="0" u="sng" dirty="0" smtClean="0"/>
              <a:t>patient</a:t>
            </a:r>
            <a:r>
              <a:rPr lang="en-AU" sz="2400" b="0" dirty="0" smtClean="0"/>
              <a:t> from the potential transfer </a:t>
            </a:r>
            <a:r>
              <a:rPr lang="en-AU" sz="2400" b="0" dirty="0"/>
              <a:t>of organisms </a:t>
            </a:r>
            <a:r>
              <a:rPr lang="en-AU" sz="2400" b="0" dirty="0" smtClean="0"/>
              <a:t>(</a:t>
            </a:r>
            <a:r>
              <a:rPr lang="en-AU" sz="2400" b="0" dirty="0"/>
              <a:t>usually from another patient or from the CLEAN zone)</a:t>
            </a:r>
          </a:p>
          <a:p>
            <a:pPr eaLnBrk="1" hangingPunct="1">
              <a:lnSpc>
                <a:spcPct val="100000"/>
              </a:lnSpc>
              <a:buFontTx/>
              <a:buChar char="-"/>
            </a:pPr>
            <a:endParaRPr lang="en-AU" sz="2400" b="0" dirty="0" smtClean="0"/>
          </a:p>
        </p:txBody>
      </p:sp>
      <p:grpSp>
        <p:nvGrpSpPr>
          <p:cNvPr id="27" name="Group 26"/>
          <p:cNvGrpSpPr/>
          <p:nvPr/>
        </p:nvGrpSpPr>
        <p:grpSpPr>
          <a:xfrm>
            <a:off x="251520" y="1412776"/>
            <a:ext cx="4968552" cy="4176464"/>
            <a:chOff x="251520" y="1412776"/>
            <a:chExt cx="4968552" cy="4176464"/>
          </a:xfrm>
        </p:grpSpPr>
        <p:sp>
          <p:nvSpPr>
            <p:cNvPr id="22" name="Rectangle 21"/>
            <p:cNvSpPr/>
            <p:nvPr/>
          </p:nvSpPr>
          <p:spPr>
            <a:xfrm>
              <a:off x="4499992" y="522920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26" name="Group 25"/>
            <p:cNvGrpSpPr/>
            <p:nvPr/>
          </p:nvGrpSpPr>
          <p:grpSpPr>
            <a:xfrm>
              <a:off x="251520" y="1412776"/>
              <a:ext cx="4896544" cy="4067916"/>
              <a:chOff x="251520" y="1412776"/>
              <a:chExt cx="4896544" cy="4067916"/>
            </a:xfrm>
          </p:grpSpPr>
          <p:sp>
            <p:nvSpPr>
              <p:cNvPr id="12292" name="Rectangle 5"/>
              <p:cNvSpPr>
                <a:spLocks noChangeArrowheads="1"/>
              </p:cNvSpPr>
              <p:nvPr/>
            </p:nvSpPr>
            <p:spPr bwMode="auto">
              <a:xfrm>
                <a:off x="3203575" y="2205038"/>
                <a:ext cx="1296988"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12293" name="Rectangle 6"/>
              <p:cNvSpPr>
                <a:spLocks noChangeArrowheads="1"/>
              </p:cNvSpPr>
              <p:nvPr/>
            </p:nvSpPr>
            <p:spPr bwMode="auto">
              <a:xfrm>
                <a:off x="3348038" y="4221163"/>
                <a:ext cx="1368425"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12294" name="Rectangle 7"/>
              <p:cNvSpPr>
                <a:spLocks noChangeArrowheads="1"/>
              </p:cNvSpPr>
              <p:nvPr/>
            </p:nvSpPr>
            <p:spPr bwMode="auto">
              <a:xfrm>
                <a:off x="755650" y="3644900"/>
                <a:ext cx="1728788" cy="1223963"/>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12295" name="Rectangle 8"/>
              <p:cNvSpPr>
                <a:spLocks noChangeArrowheads="1"/>
              </p:cNvSpPr>
              <p:nvPr/>
            </p:nvSpPr>
            <p:spPr bwMode="auto">
              <a:xfrm>
                <a:off x="1835150" y="1412875"/>
                <a:ext cx="1728788" cy="1152525"/>
              </a:xfrm>
              <a:prstGeom prst="rect">
                <a:avLst/>
              </a:prstGeom>
              <a:solidFill>
                <a:schemeClr val="bg1">
                  <a:alpha val="79999"/>
                </a:schemeClr>
              </a:solidFill>
              <a:ln w="9525">
                <a:noFill/>
                <a:miter lim="800000"/>
                <a:headEnd/>
                <a:tailEnd/>
              </a:ln>
            </p:spPr>
            <p:txBody>
              <a:bodyPr wrap="none" anchor="ctr"/>
              <a:lstStyle/>
              <a:p>
                <a:endParaRPr lang="en-US" dirty="0"/>
              </a:p>
            </p:txBody>
          </p:sp>
          <p:pic>
            <p:nvPicPr>
              <p:cNvPr id="11" name="Picture 10" descr="5 moments_Dental_Chair.jpeg"/>
              <p:cNvPicPr>
                <a:picLocks noChangeAspect="1"/>
              </p:cNvPicPr>
              <p:nvPr/>
            </p:nvPicPr>
            <p:blipFill>
              <a:blip r:embed="rId3" cstate="print"/>
              <a:stretch>
                <a:fillRect/>
              </a:stretch>
            </p:blipFill>
            <p:spPr>
              <a:xfrm>
                <a:off x="251520" y="1412776"/>
                <a:ext cx="4781075" cy="4067916"/>
              </a:xfrm>
              <a:prstGeom prst="rect">
                <a:avLst/>
              </a:prstGeom>
            </p:spPr>
          </p:pic>
          <p:sp>
            <p:nvSpPr>
              <p:cNvPr id="13" name="Rectangle 12"/>
              <p:cNvSpPr/>
              <p:nvPr/>
            </p:nvSpPr>
            <p:spPr>
              <a:xfrm>
                <a:off x="1907704" y="1556792"/>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p:nvSpPr>
            <p:spPr>
              <a:xfrm>
                <a:off x="3563888" y="2492896"/>
                <a:ext cx="648072"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2915816" y="1556792"/>
                <a:ext cx="864096"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4211960" y="2276872"/>
                <a:ext cx="720080"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p:cNvSpPr/>
              <p:nvPr/>
            </p:nvSpPr>
            <p:spPr>
              <a:xfrm>
                <a:off x="1043608" y="3645024"/>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p:nvSpPr>
            <p:spPr>
              <a:xfrm>
                <a:off x="2051720" y="3717032"/>
                <a:ext cx="720080"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Flowchart: Stored Data 20"/>
              <p:cNvSpPr/>
              <p:nvPr/>
            </p:nvSpPr>
            <p:spPr>
              <a:xfrm rot="10800000">
                <a:off x="3635896" y="4509120"/>
                <a:ext cx="1512167" cy="720080"/>
              </a:xfrm>
              <a:prstGeom prst="flowChartOnlineStorag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Rectangle 22"/>
              <p:cNvSpPr/>
              <p:nvPr/>
            </p:nvSpPr>
            <p:spPr>
              <a:xfrm>
                <a:off x="4427984" y="414908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25" name="Rectangle 24"/>
            <p:cNvSpPr/>
            <p:nvPr/>
          </p:nvSpPr>
          <p:spPr>
            <a:xfrm>
              <a:off x="4499992" y="522920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p:txBody>
          <a:bodyPr/>
          <a:lstStyle/>
          <a:p>
            <a:pPr eaLnBrk="1" hangingPunct="1">
              <a:lnSpc>
                <a:spcPct val="100000"/>
              </a:lnSpc>
            </a:pPr>
            <a:r>
              <a:rPr lang="en-US" b="0" dirty="0" smtClean="0"/>
              <a:t>Patient</a:t>
            </a:r>
            <a:endParaRPr lang="en-AU" b="0" dirty="0" smtClean="0"/>
          </a:p>
        </p:txBody>
      </p:sp>
      <p:sp>
        <p:nvSpPr>
          <p:cNvPr id="81923" name="Rectangle 1027"/>
          <p:cNvSpPr>
            <a:spLocks noGrp="1" noChangeArrowheads="1"/>
          </p:cNvSpPr>
          <p:nvPr>
            <p:ph idx="1"/>
          </p:nvPr>
        </p:nvSpPr>
        <p:spPr>
          <a:xfrm>
            <a:off x="323528" y="1052737"/>
            <a:ext cx="8229600" cy="4464496"/>
          </a:xfrm>
        </p:spPr>
        <p:txBody>
          <a:bodyPr/>
          <a:lstStyle/>
          <a:p>
            <a:pPr eaLnBrk="1" hangingPunct="1">
              <a:lnSpc>
                <a:spcPct val="100000"/>
              </a:lnSpc>
              <a:buFontTx/>
              <a:buNone/>
            </a:pPr>
            <a:r>
              <a:rPr lang="en-US" sz="3600" b="0" dirty="0" smtClean="0"/>
              <a:t>	</a:t>
            </a:r>
          </a:p>
          <a:p>
            <a:pPr eaLnBrk="1" hangingPunct="1">
              <a:lnSpc>
                <a:spcPct val="100000"/>
              </a:lnSpc>
              <a:buFontTx/>
              <a:buNone/>
            </a:pPr>
            <a:r>
              <a:rPr lang="en-US" sz="3600" b="0" dirty="0"/>
              <a:t>	</a:t>
            </a:r>
            <a:r>
              <a:rPr lang="en-US" sz="3600" b="0" dirty="0" smtClean="0"/>
              <a:t>Refers to any part of the patient, their clothes, or any medical device that is connected to the patient.</a:t>
            </a:r>
          </a:p>
        </p:txBody>
      </p:sp>
    </p:spTree>
    <p:extLst>
      <p:ext uri="{BB962C8B-B14F-4D97-AF65-F5344CB8AC3E}">
        <p14:creationId xmlns:p14="http://schemas.microsoft.com/office/powerpoint/2010/main" val="3601617170"/>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lnSpc>
                <a:spcPct val="100000"/>
              </a:lnSpc>
            </a:pPr>
            <a:r>
              <a:rPr lang="en-AU" b="0" dirty="0" smtClean="0"/>
              <a:t>Key Principle for Oral Health</a:t>
            </a:r>
          </a:p>
        </p:txBody>
      </p:sp>
      <p:sp>
        <p:nvSpPr>
          <p:cNvPr id="168963" name="Rectangle 3"/>
          <p:cNvSpPr>
            <a:spLocks noGrp="1" noChangeArrowheads="1"/>
          </p:cNvSpPr>
          <p:nvPr>
            <p:ph idx="1"/>
          </p:nvPr>
        </p:nvSpPr>
        <p:spPr>
          <a:xfrm>
            <a:off x="395536" y="1196752"/>
            <a:ext cx="8280920" cy="4525962"/>
          </a:xfrm>
        </p:spPr>
        <p:txBody>
          <a:bodyPr/>
          <a:lstStyle/>
          <a:p>
            <a:pPr eaLnBrk="1" hangingPunct="1">
              <a:lnSpc>
                <a:spcPct val="100000"/>
              </a:lnSpc>
              <a:buFontTx/>
              <a:buNone/>
            </a:pPr>
            <a:r>
              <a:rPr lang="en-AU" b="0" dirty="0"/>
              <a:t>H</a:t>
            </a:r>
            <a:r>
              <a:rPr lang="en-AU" b="0" dirty="0" smtClean="0"/>
              <a:t>and hygiene should be performed on entering the CONTAMINATED zone, BEFORE touching the patient.</a:t>
            </a:r>
          </a:p>
          <a:p>
            <a:pPr eaLnBrk="1" hangingPunct="1">
              <a:lnSpc>
                <a:spcPct val="100000"/>
              </a:lnSpc>
              <a:buFontTx/>
              <a:buNone/>
            </a:pPr>
            <a:r>
              <a:rPr lang="en-AU" b="0" dirty="0" smtClean="0"/>
              <a:t>NOTE: if gloves are required, hand hygiene must still be performed prior to donning gloves.</a:t>
            </a:r>
          </a:p>
        </p:txBody>
      </p:sp>
    </p:spTree>
    <p:extLst>
      <p:ext uri="{BB962C8B-B14F-4D97-AF65-F5344CB8AC3E}">
        <p14:creationId xmlns:p14="http://schemas.microsoft.com/office/powerpoint/2010/main" val="1529724478"/>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8313" y="0"/>
            <a:ext cx="8229600" cy="1143000"/>
          </a:xfrm>
        </p:spPr>
        <p:txBody>
          <a:bodyPr/>
          <a:lstStyle/>
          <a:p>
            <a:pPr eaLnBrk="1" hangingPunct="1">
              <a:lnSpc>
                <a:spcPct val="100000"/>
              </a:lnSpc>
            </a:pPr>
            <a:r>
              <a:rPr lang="en-AU" b="0" dirty="0" smtClean="0">
                <a:cs typeface="Calibri" panose="020F0502020204030204" pitchFamily="34" charset="0"/>
              </a:rPr>
              <a:t>Moment 1</a:t>
            </a:r>
          </a:p>
        </p:txBody>
      </p:sp>
      <p:graphicFrame>
        <p:nvGraphicFramePr>
          <p:cNvPr id="248893" name="Group 61"/>
          <p:cNvGraphicFramePr>
            <a:graphicFrameLocks noGrp="1"/>
          </p:cNvGraphicFramePr>
          <p:nvPr>
            <p:ph type="tbl" idx="1"/>
            <p:extLst>
              <p:ext uri="{D42A27DB-BD31-4B8C-83A1-F6EECF244321}">
                <p14:modId xmlns:p14="http://schemas.microsoft.com/office/powerpoint/2010/main" val="285701133"/>
              </p:ext>
            </p:extLst>
          </p:nvPr>
        </p:nvGraphicFramePr>
        <p:xfrm>
          <a:off x="250825" y="1052513"/>
          <a:ext cx="8713788" cy="4434253"/>
        </p:xfrm>
        <a:graphic>
          <a:graphicData uri="http://schemas.openxmlformats.org/drawingml/2006/table">
            <a:tbl>
              <a:tblPr/>
              <a:tblGrid>
                <a:gridCol w="2809007"/>
                <a:gridCol w="5904781"/>
              </a:tblGrid>
              <a:tr h="4190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When: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Examples: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34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After entering the contaminated zone and before touching the patient in the dental chair</a:t>
                      </a: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92075">
                        <a:lnSpc>
                          <a:spcPts val="2250"/>
                        </a:lnSpc>
                        <a:spcAft>
                          <a:spcPts val="0"/>
                        </a:spcAft>
                      </a:pPr>
                      <a:r>
                        <a:rPr lang="en-AU" sz="1500" b="1" dirty="0" smtClean="0">
                          <a:solidFill>
                            <a:srgbClr val="000000"/>
                          </a:solidFill>
                          <a:latin typeface="Calibri" panose="020F0502020204030204" pitchFamily="34" charset="0"/>
                          <a:ea typeface="Times New Roman"/>
                          <a:cs typeface="Calibri" panose="020F0502020204030204" pitchFamily="34" charset="0"/>
                        </a:rPr>
                        <a:t>Before:</a:t>
                      </a:r>
                    </a:p>
                    <a:p>
                      <a:pPr marL="92075">
                        <a:lnSpc>
                          <a:spcPts val="2250"/>
                        </a:lnSpc>
                        <a:spcAft>
                          <a:spcPts val="0"/>
                        </a:spcAft>
                      </a:pPr>
                      <a:r>
                        <a:rPr lang="en-AU" sz="1500" b="1" dirty="0" smtClean="0">
                          <a:solidFill>
                            <a:srgbClr val="000000"/>
                          </a:solidFill>
                          <a:latin typeface="Calibri" panose="020F0502020204030204" pitchFamily="34" charset="0"/>
                          <a:ea typeface="Times New Roman"/>
                          <a:cs typeface="Calibri" panose="020F0502020204030204" pitchFamily="34" charset="0"/>
                        </a:rPr>
                        <a:t>Shaking </a:t>
                      </a:r>
                      <a:r>
                        <a:rPr lang="en-AU" sz="1500" b="1" dirty="0" smtClean="0">
                          <a:solidFill>
                            <a:srgbClr val="000000"/>
                          </a:solidFill>
                          <a:latin typeface="Calibri" panose="020F0502020204030204" pitchFamily="34" charset="0"/>
                          <a:ea typeface="Times New Roman"/>
                          <a:cs typeface="Calibri" panose="020F0502020204030204" pitchFamily="34" charset="0"/>
                        </a:rPr>
                        <a:t>hands (with a patient already in the dental chair), assisting </a:t>
                      </a:r>
                      <a:r>
                        <a:rPr lang="en-AU" sz="1500" b="1" dirty="0">
                          <a:solidFill>
                            <a:srgbClr val="000000"/>
                          </a:solidFill>
                          <a:latin typeface="Calibri" panose="020F0502020204030204" pitchFamily="34" charset="0"/>
                          <a:ea typeface="Times New Roman"/>
                          <a:cs typeface="Calibri" panose="020F0502020204030204" pitchFamily="34" charset="0"/>
                        </a:rPr>
                        <a:t>patient </a:t>
                      </a:r>
                      <a:r>
                        <a:rPr lang="en-AU" sz="1500" b="1" dirty="0" smtClean="0">
                          <a:solidFill>
                            <a:srgbClr val="000000"/>
                          </a:solidFill>
                          <a:latin typeface="Calibri" panose="020F0502020204030204" pitchFamily="34" charset="0"/>
                          <a:ea typeface="Times New Roman"/>
                          <a:cs typeface="Calibri" panose="020F0502020204030204" pitchFamily="34" charset="0"/>
                        </a:rPr>
                        <a:t>into chair</a:t>
                      </a:r>
                      <a:r>
                        <a:rPr lang="en-AU" sz="1500" b="1" dirty="0">
                          <a:solidFill>
                            <a:srgbClr val="000000"/>
                          </a:solidFill>
                          <a:latin typeface="Calibri" panose="020F0502020204030204" pitchFamily="34" charset="0"/>
                          <a:ea typeface="Times New Roman"/>
                          <a:cs typeface="Calibri" panose="020F0502020204030204" pitchFamily="34" charset="0"/>
                        </a:rPr>
                        <a:t>, assisting patient with safety </a:t>
                      </a:r>
                      <a:r>
                        <a:rPr lang="en-AU" sz="1500" b="1" dirty="0" smtClean="0">
                          <a:solidFill>
                            <a:srgbClr val="000000"/>
                          </a:solidFill>
                          <a:latin typeface="Calibri" panose="020F0502020204030204" pitchFamily="34" charset="0"/>
                          <a:ea typeface="Times New Roman"/>
                          <a:cs typeface="Calibri" panose="020F0502020204030204" pitchFamily="34" charset="0"/>
                        </a:rPr>
                        <a:t>glasses and </a:t>
                      </a:r>
                      <a:r>
                        <a:rPr lang="en-AU" sz="1500" b="1" dirty="0">
                          <a:solidFill>
                            <a:srgbClr val="000000"/>
                          </a:solidFill>
                          <a:latin typeface="Calibri" panose="020F0502020204030204" pitchFamily="34" charset="0"/>
                          <a:ea typeface="Times New Roman"/>
                          <a:cs typeface="Calibri" panose="020F0502020204030204" pitchFamily="34" charset="0"/>
                        </a:rPr>
                        <a:t>bib, </a:t>
                      </a:r>
                      <a:r>
                        <a:rPr lang="en-AU" sz="1500" b="1" dirty="0" smtClean="0">
                          <a:solidFill>
                            <a:srgbClr val="000000"/>
                          </a:solidFill>
                          <a:latin typeface="Calibri" panose="020F0502020204030204" pitchFamily="34" charset="0"/>
                          <a:ea typeface="Times New Roman"/>
                          <a:cs typeface="Calibri" panose="020F0502020204030204" pitchFamily="34" charset="0"/>
                        </a:rPr>
                        <a:t>placing relative analgesia mask on patient, handing </a:t>
                      </a:r>
                      <a:r>
                        <a:rPr lang="en-AU" sz="1500" b="1" dirty="0">
                          <a:solidFill>
                            <a:srgbClr val="000000"/>
                          </a:solidFill>
                          <a:latin typeface="Calibri" panose="020F0502020204030204" pitchFamily="34" charset="0"/>
                          <a:ea typeface="Times New Roman"/>
                          <a:cs typeface="Calibri" panose="020F0502020204030204" pitchFamily="34" charset="0"/>
                        </a:rPr>
                        <a:t>the patient a glass of water, </a:t>
                      </a:r>
                      <a:r>
                        <a:rPr lang="en-AU" sz="1500" b="1" dirty="0" smtClean="0">
                          <a:solidFill>
                            <a:srgbClr val="000000"/>
                          </a:solidFill>
                          <a:latin typeface="Calibri" panose="020F0502020204030204" pitchFamily="34" charset="0"/>
                          <a:ea typeface="Times New Roman"/>
                          <a:cs typeface="Calibri" panose="020F0502020204030204" pitchFamily="34" charset="0"/>
                        </a:rPr>
                        <a:t>touching </a:t>
                      </a:r>
                      <a:r>
                        <a:rPr lang="en-AU" sz="1500" b="1" dirty="0">
                          <a:solidFill>
                            <a:srgbClr val="000000"/>
                          </a:solidFill>
                          <a:latin typeface="Calibri" panose="020F0502020204030204" pitchFamily="34" charset="0"/>
                          <a:ea typeface="Times New Roman"/>
                          <a:cs typeface="Calibri" panose="020F0502020204030204" pitchFamily="34" charset="0"/>
                        </a:rPr>
                        <a:t>any medical </a:t>
                      </a:r>
                      <a:r>
                        <a:rPr lang="en-AU" sz="1500" b="1" dirty="0" smtClean="0">
                          <a:solidFill>
                            <a:srgbClr val="000000"/>
                          </a:solidFill>
                          <a:latin typeface="Calibri" panose="020F0502020204030204" pitchFamily="34" charset="0"/>
                          <a:ea typeface="Times New Roman"/>
                          <a:cs typeface="Calibri" panose="020F0502020204030204" pitchFamily="34" charset="0"/>
                        </a:rPr>
                        <a:t>device connected </a:t>
                      </a:r>
                      <a:r>
                        <a:rPr lang="en-AU" sz="1500" b="1" dirty="0">
                          <a:solidFill>
                            <a:srgbClr val="000000"/>
                          </a:solidFill>
                          <a:latin typeface="Calibri" panose="020F0502020204030204" pitchFamily="34" charset="0"/>
                          <a:ea typeface="Times New Roman"/>
                          <a:cs typeface="Calibri" panose="020F0502020204030204" pitchFamily="34" charset="0"/>
                        </a:rPr>
                        <a:t>to the patient, placing </a:t>
                      </a:r>
                      <a:r>
                        <a:rPr lang="en-AU" sz="1500" b="1" dirty="0" smtClean="0">
                          <a:solidFill>
                            <a:srgbClr val="000000"/>
                          </a:solidFill>
                          <a:latin typeface="Calibri" panose="020F0502020204030204" pitchFamily="34" charset="0"/>
                          <a:ea typeface="Times New Roman"/>
                          <a:cs typeface="Calibri" panose="020F0502020204030204" pitchFamily="34" charset="0"/>
                        </a:rPr>
                        <a:t>X-ray </a:t>
                      </a:r>
                      <a:r>
                        <a:rPr lang="en-AU" sz="1500" b="1" dirty="0">
                          <a:solidFill>
                            <a:srgbClr val="000000"/>
                          </a:solidFill>
                          <a:latin typeface="Calibri" panose="020F0502020204030204" pitchFamily="34" charset="0"/>
                          <a:ea typeface="Times New Roman"/>
                          <a:cs typeface="Calibri" panose="020F0502020204030204" pitchFamily="34" charset="0"/>
                        </a:rPr>
                        <a:t>cone against patient’s </a:t>
                      </a:r>
                      <a:r>
                        <a:rPr lang="en-AU" sz="1500" b="1" dirty="0" smtClean="0">
                          <a:solidFill>
                            <a:srgbClr val="000000"/>
                          </a:solidFill>
                          <a:latin typeface="Calibri" panose="020F0502020204030204" pitchFamily="34" charset="0"/>
                          <a:ea typeface="Times New Roman"/>
                          <a:cs typeface="Calibri" panose="020F0502020204030204" pitchFamily="34" charset="0"/>
                        </a:rPr>
                        <a:t>cheek, </a:t>
                      </a:r>
                      <a:r>
                        <a:rPr lang="en-AU" sz="1600" b="1" kern="1200" dirty="0" smtClean="0">
                          <a:solidFill>
                            <a:schemeClr val="tx1"/>
                          </a:solidFill>
                          <a:latin typeface="Calibri" panose="020F0502020204030204" pitchFamily="34" charset="0"/>
                          <a:ea typeface="+mn-ea"/>
                          <a:cs typeface="Calibri" panose="020F0502020204030204" pitchFamily="34" charset="0"/>
                        </a:rPr>
                        <a:t>handing the consent form to the patient to sign, taking a patient’s blood pressure, positioning the patient for X-ray or OPG.</a:t>
                      </a:r>
                    </a:p>
                    <a:p>
                      <a:pPr marL="92075">
                        <a:lnSpc>
                          <a:spcPts val="2255"/>
                        </a:lnSpc>
                        <a:spcAft>
                          <a:spcPts val="0"/>
                        </a:spcAft>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Any </a:t>
                      </a:r>
                      <a:r>
                        <a:rPr kumimoji="0" lang="en-AU" sz="1600" b="1" i="0" u="sng"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non-invasive</a:t>
                      </a: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treatment such as </a:t>
                      </a:r>
                      <a:r>
                        <a:rPr kumimoji="0" lang="en-AU" sz="1600" b="1" i="0" u="sng"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a</a:t>
                      </a:r>
                      <a:r>
                        <a:rPr lang="en-AU" sz="1600" b="1" u="sng" dirty="0" smtClean="0">
                          <a:solidFill>
                            <a:srgbClr val="000000"/>
                          </a:solidFill>
                          <a:latin typeface="Calibri" panose="020F0502020204030204" pitchFamily="34" charset="0"/>
                          <a:ea typeface="Times New Roman"/>
                          <a:cs typeface="Calibri" panose="020F0502020204030204" pitchFamily="34" charset="0"/>
                        </a:rPr>
                        <a:t>ssisting</a:t>
                      </a:r>
                      <a:r>
                        <a:rPr lang="en-AU" sz="1600" b="1" dirty="0" smtClean="0">
                          <a:solidFill>
                            <a:srgbClr val="000000"/>
                          </a:solidFill>
                          <a:latin typeface="Calibri" panose="020F0502020204030204" pitchFamily="34" charset="0"/>
                          <a:ea typeface="Times New Roman"/>
                          <a:cs typeface="Calibri" panose="020F0502020204030204" pitchFamily="34" charset="0"/>
                        </a:rPr>
                        <a:t> a patient to brush their teeth (may be a Moment 2 if mucous</a:t>
                      </a:r>
                      <a:r>
                        <a:rPr lang="en-AU" sz="1600" b="1" baseline="0" dirty="0" smtClean="0">
                          <a:solidFill>
                            <a:srgbClr val="000000"/>
                          </a:solidFill>
                          <a:latin typeface="Calibri" panose="020F0502020204030204" pitchFamily="34" charset="0"/>
                          <a:ea typeface="Times New Roman"/>
                          <a:cs typeface="Calibri" panose="020F0502020204030204" pitchFamily="34" charset="0"/>
                        </a:rPr>
                        <a:t> membranes not intact)</a:t>
                      </a:r>
                      <a:r>
                        <a:rPr lang="en-AU" sz="1600" b="1" dirty="0" smtClean="0">
                          <a:solidFill>
                            <a:srgbClr val="000000"/>
                          </a:solidFill>
                          <a:latin typeface="Calibri" panose="020F0502020204030204" pitchFamily="34" charset="0"/>
                          <a:ea typeface="Times New Roman"/>
                          <a:cs typeface="Calibri" panose="020F0502020204030204" pitchFamily="34" charset="0"/>
                        </a:rPr>
                        <a:t> or rinse their mouth, taking a patient’s blood pressure,</a:t>
                      </a:r>
                      <a:r>
                        <a:rPr lang="en-AU" sz="1600" b="1" baseline="0" dirty="0" smtClean="0">
                          <a:solidFill>
                            <a:srgbClr val="000000"/>
                          </a:solidFill>
                          <a:latin typeface="Calibri" panose="020F0502020204030204" pitchFamily="34" charset="0"/>
                          <a:ea typeface="Times New Roman"/>
                          <a:cs typeface="Calibri" panose="020F0502020204030204" pitchFamily="34" charset="0"/>
                        </a:rPr>
                        <a:t> e</a:t>
                      </a:r>
                      <a:r>
                        <a:rPr lang="en-AU" sz="1600" b="1" u="sng" dirty="0" smtClean="0">
                          <a:solidFill>
                            <a:srgbClr val="000000"/>
                          </a:solidFill>
                          <a:latin typeface="Calibri" panose="020F0502020204030204" pitchFamily="34" charset="0"/>
                          <a:ea typeface="Times New Roman"/>
                          <a:cs typeface="Calibri" panose="020F0502020204030204" pitchFamily="34" charset="0"/>
                        </a:rPr>
                        <a:t>xamination</a:t>
                      </a:r>
                      <a:r>
                        <a:rPr lang="en-AU" sz="1600" b="1" dirty="0" smtClean="0">
                          <a:solidFill>
                            <a:srgbClr val="000000"/>
                          </a:solidFill>
                          <a:latin typeface="Calibri" panose="020F0502020204030204" pitchFamily="34" charset="0"/>
                          <a:ea typeface="Times New Roman"/>
                          <a:cs typeface="Calibri" panose="020F0502020204030204" pitchFamily="34" charset="0"/>
                        </a:rPr>
                        <a:t> of a patient’s mouth without using a sharp instrument e.g. only using a mirror.</a:t>
                      </a:r>
                    </a:p>
                    <a:p>
                      <a:pPr marL="92075">
                        <a:lnSpc>
                          <a:spcPts val="1920"/>
                        </a:lnSpc>
                        <a:spcAft>
                          <a:spcPts val="0"/>
                        </a:spcAft>
                      </a:pPr>
                      <a:endParaRPr lang="en-AU" sz="1100" dirty="0">
                        <a:latin typeface="Calibri" panose="020F0502020204030204" pitchFamily="34" charset="0"/>
                        <a:ea typeface="Times New Roman"/>
                        <a:cs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bl>
          </a:graphicData>
        </a:graphic>
      </p:graphicFrame>
    </p:spTree>
    <p:extLst>
      <p:ext uri="{BB962C8B-B14F-4D97-AF65-F5344CB8AC3E}">
        <p14:creationId xmlns:p14="http://schemas.microsoft.com/office/powerpoint/2010/main" val="1765551290"/>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AU" b="0" dirty="0" smtClean="0"/>
              <a:t>Example</a:t>
            </a:r>
            <a:endParaRPr lang="en-AU" b="0" dirty="0"/>
          </a:p>
        </p:txBody>
      </p:sp>
      <p:sp>
        <p:nvSpPr>
          <p:cNvPr id="3" name="Content Placeholder 2"/>
          <p:cNvSpPr>
            <a:spLocks noGrp="1"/>
          </p:cNvSpPr>
          <p:nvPr>
            <p:ph idx="1"/>
          </p:nvPr>
        </p:nvSpPr>
        <p:spPr/>
        <p:txBody>
          <a:bodyPr/>
          <a:lstStyle/>
          <a:p>
            <a:pPr marL="0" indent="0">
              <a:lnSpc>
                <a:spcPct val="100000"/>
              </a:lnSpc>
              <a:buFont typeface="Arial" panose="020B0604020202020204" pitchFamily="34" charset="0"/>
              <a:buNone/>
            </a:pPr>
            <a:r>
              <a:rPr lang="en-AU" b="0" dirty="0" smtClean="0"/>
              <a:t>Dental Assistant enters contaminated zone, positions patient in dental chair, assists the patient to apply their bib and safety glasses.</a:t>
            </a:r>
          </a:p>
          <a:p>
            <a:pPr marL="342900" indent="-342900">
              <a:lnSpc>
                <a:spcPct val="100000"/>
              </a:lnSpc>
              <a:buFont typeface="Arial" panose="020B0604020202020204" pitchFamily="34" charset="0"/>
              <a:buChar char="•"/>
            </a:pPr>
            <a:endParaRPr lang="en-AU" b="0" dirty="0" smtClean="0"/>
          </a:p>
          <a:p>
            <a:pPr marL="342900" indent="-342900">
              <a:lnSpc>
                <a:spcPct val="100000"/>
              </a:lnSpc>
              <a:buFont typeface="Arial" panose="020B0604020202020204" pitchFamily="34" charset="0"/>
              <a:buChar char="•"/>
            </a:pPr>
            <a:r>
              <a:rPr lang="en-AU" b="0" dirty="0"/>
              <a:t>H</a:t>
            </a:r>
            <a:r>
              <a:rPr lang="en-AU" b="0" dirty="0" smtClean="0"/>
              <a:t>and hygiene should be performed on ENTERING the contaminated zone BEFORE touching the patient.</a:t>
            </a:r>
            <a:endParaRPr lang="en-AU" b="0" dirty="0"/>
          </a:p>
        </p:txBody>
      </p:sp>
    </p:spTree>
    <p:extLst>
      <p:ext uri="{BB962C8B-B14F-4D97-AF65-F5344CB8AC3E}">
        <p14:creationId xmlns:p14="http://schemas.microsoft.com/office/powerpoint/2010/main" val="1988093317"/>
      </p:ext>
    </p:ext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lnSpc>
                <a:spcPct val="100000"/>
              </a:lnSpc>
            </a:pPr>
            <a:r>
              <a:rPr lang="en-AU" b="0" dirty="0" smtClean="0">
                <a:cs typeface="Calibri" panose="020F0502020204030204" pitchFamily="34" charset="0"/>
              </a:rPr>
              <a:t>Moment 2 – Before A Procedure</a:t>
            </a:r>
          </a:p>
        </p:txBody>
      </p:sp>
      <p:grpSp>
        <p:nvGrpSpPr>
          <p:cNvPr id="21" name="Group 20"/>
          <p:cNvGrpSpPr/>
          <p:nvPr/>
        </p:nvGrpSpPr>
        <p:grpSpPr>
          <a:xfrm>
            <a:off x="0" y="1412776"/>
            <a:ext cx="4932040" cy="4067916"/>
            <a:chOff x="0" y="1412776"/>
            <a:chExt cx="4932040" cy="4067916"/>
          </a:xfrm>
        </p:grpSpPr>
        <p:sp>
          <p:nvSpPr>
            <p:cNvPr id="6" name="Rectangle 5"/>
            <p:cNvSpPr>
              <a:spLocks noChangeArrowheads="1"/>
            </p:cNvSpPr>
            <p:nvPr/>
          </p:nvSpPr>
          <p:spPr bwMode="auto">
            <a:xfrm>
              <a:off x="2987551" y="2205038"/>
              <a:ext cx="1296988"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7" name="Rectangle 6"/>
            <p:cNvSpPr>
              <a:spLocks noChangeArrowheads="1"/>
            </p:cNvSpPr>
            <p:nvPr/>
          </p:nvSpPr>
          <p:spPr bwMode="auto">
            <a:xfrm>
              <a:off x="3132014" y="4221163"/>
              <a:ext cx="1368425"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8" name="Rectangle 7"/>
            <p:cNvSpPr>
              <a:spLocks noChangeArrowheads="1"/>
            </p:cNvSpPr>
            <p:nvPr/>
          </p:nvSpPr>
          <p:spPr bwMode="auto">
            <a:xfrm>
              <a:off x="539626" y="3644900"/>
              <a:ext cx="1728788" cy="1223963"/>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9" name="Rectangle 8"/>
            <p:cNvSpPr>
              <a:spLocks noChangeArrowheads="1"/>
            </p:cNvSpPr>
            <p:nvPr/>
          </p:nvSpPr>
          <p:spPr bwMode="auto">
            <a:xfrm>
              <a:off x="1619126" y="1412875"/>
              <a:ext cx="1728788" cy="1152525"/>
            </a:xfrm>
            <a:prstGeom prst="rect">
              <a:avLst/>
            </a:prstGeom>
            <a:solidFill>
              <a:schemeClr val="bg1">
                <a:alpha val="79999"/>
              </a:schemeClr>
            </a:solidFill>
            <a:ln w="9525">
              <a:noFill/>
              <a:miter lim="800000"/>
              <a:headEnd/>
              <a:tailEnd/>
            </a:ln>
          </p:spPr>
          <p:txBody>
            <a:bodyPr wrap="none" anchor="ctr"/>
            <a:lstStyle/>
            <a:p>
              <a:endParaRPr lang="en-US" dirty="0"/>
            </a:p>
          </p:txBody>
        </p:sp>
        <p:pic>
          <p:nvPicPr>
            <p:cNvPr id="10" name="Picture 9" descr="5 moments_Dental_Chair.jpeg"/>
            <p:cNvPicPr>
              <a:picLocks noChangeAspect="1"/>
            </p:cNvPicPr>
            <p:nvPr/>
          </p:nvPicPr>
          <p:blipFill>
            <a:blip r:embed="rId3" cstate="print"/>
            <a:stretch>
              <a:fillRect/>
            </a:stretch>
          </p:blipFill>
          <p:spPr>
            <a:xfrm>
              <a:off x="35496" y="1412776"/>
              <a:ext cx="4781075" cy="4067916"/>
            </a:xfrm>
            <a:prstGeom prst="rect">
              <a:avLst/>
            </a:prstGeom>
          </p:spPr>
        </p:pic>
        <p:sp>
          <p:nvSpPr>
            <p:cNvPr id="11" name="Rectangle 10"/>
            <p:cNvSpPr/>
            <p:nvPr/>
          </p:nvSpPr>
          <p:spPr>
            <a:xfrm>
              <a:off x="827584" y="2204864"/>
              <a:ext cx="504056"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p:nvSpPr>
          <p:spPr>
            <a:xfrm>
              <a:off x="3347864" y="2492896"/>
              <a:ext cx="648072"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p:cNvSpPr/>
            <p:nvPr/>
          </p:nvSpPr>
          <p:spPr>
            <a:xfrm>
              <a:off x="0" y="2492896"/>
              <a:ext cx="827584"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p:nvSpPr>
          <p:spPr>
            <a:xfrm>
              <a:off x="3995936" y="2276872"/>
              <a:ext cx="720080"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899592" y="3645024"/>
              <a:ext cx="936104" cy="1008112"/>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1835696" y="3717032"/>
              <a:ext cx="720080"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lowchart: Stored Data 16"/>
            <p:cNvSpPr/>
            <p:nvPr/>
          </p:nvSpPr>
          <p:spPr>
            <a:xfrm rot="10800000">
              <a:off x="3419872" y="4509120"/>
              <a:ext cx="1512167" cy="720080"/>
            </a:xfrm>
            <a:prstGeom prst="flowChartOnlineStorag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p:nvSpPr>
          <p:spPr>
            <a:xfrm>
              <a:off x="4211960" y="414908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9" name="Rectangle 18"/>
          <p:cNvSpPr/>
          <p:nvPr/>
        </p:nvSpPr>
        <p:spPr>
          <a:xfrm>
            <a:off x="4211960" y="522920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315" name="Rectangle 3"/>
          <p:cNvSpPr>
            <a:spLocks noGrp="1" noChangeArrowheads="1"/>
          </p:cNvSpPr>
          <p:nvPr>
            <p:ph sz="half" idx="1"/>
          </p:nvPr>
        </p:nvSpPr>
        <p:spPr>
          <a:xfrm>
            <a:off x="4716016" y="1072306"/>
            <a:ext cx="4303709" cy="5001419"/>
          </a:xfrm>
        </p:spPr>
        <p:txBody>
          <a:bodyPr/>
          <a:lstStyle/>
          <a:p>
            <a:pPr marL="0" indent="0">
              <a:lnSpc>
                <a:spcPct val="100000"/>
              </a:lnSpc>
              <a:buNone/>
            </a:pPr>
            <a:r>
              <a:rPr lang="en-AU" sz="2400" b="0" dirty="0"/>
              <a:t>In the oral health setting </a:t>
            </a:r>
            <a:r>
              <a:rPr lang="en-AU" sz="2400" b="0" dirty="0" smtClean="0"/>
              <a:t>hand hygiene </a:t>
            </a:r>
            <a:r>
              <a:rPr lang="en-AU" sz="2400" b="0" dirty="0"/>
              <a:t>should be performed –</a:t>
            </a:r>
          </a:p>
          <a:p>
            <a:pPr>
              <a:lnSpc>
                <a:spcPct val="100000"/>
              </a:lnSpc>
              <a:buFontTx/>
              <a:buChar char="-"/>
            </a:pPr>
            <a:r>
              <a:rPr lang="en-AU" sz="2400" b="0" dirty="0" smtClean="0"/>
              <a:t>IMMEDIATELY before donning gloves and starting a procedure/treatment</a:t>
            </a:r>
          </a:p>
          <a:p>
            <a:pPr marL="0" indent="0">
              <a:lnSpc>
                <a:spcPct val="100000"/>
              </a:lnSpc>
              <a:buNone/>
            </a:pPr>
            <a:endParaRPr lang="en-AU" sz="2400" b="0" dirty="0" smtClean="0"/>
          </a:p>
          <a:p>
            <a:pPr marL="0" indent="0">
              <a:lnSpc>
                <a:spcPct val="100000"/>
              </a:lnSpc>
              <a:buNone/>
            </a:pPr>
            <a:r>
              <a:rPr lang="en-AU" sz="2400" b="0" dirty="0" smtClean="0"/>
              <a:t>This </a:t>
            </a:r>
            <a:r>
              <a:rPr lang="en-AU" sz="2400" b="0" dirty="0"/>
              <a:t>will protect the </a:t>
            </a:r>
            <a:r>
              <a:rPr lang="en-AU" sz="2400" b="0" u="sng" dirty="0" smtClean="0"/>
              <a:t>patient</a:t>
            </a:r>
            <a:r>
              <a:rPr lang="en-AU" sz="2400" b="0" u="none" dirty="0" smtClean="0"/>
              <a:t> </a:t>
            </a:r>
            <a:r>
              <a:rPr lang="en-AU" sz="2400" b="0" dirty="0"/>
              <a:t>from the potential </a:t>
            </a:r>
            <a:r>
              <a:rPr lang="en-AU" sz="2400" b="0" dirty="0" smtClean="0"/>
              <a:t>introduction </a:t>
            </a:r>
            <a:r>
              <a:rPr lang="en-AU" sz="2400" b="0" dirty="0"/>
              <a:t>of </a:t>
            </a:r>
            <a:r>
              <a:rPr lang="en-AU" sz="2400" b="0" dirty="0" smtClean="0"/>
              <a:t>foreign organisms during the procedure/treatment.</a:t>
            </a:r>
            <a:endParaRPr lang="en-AU" sz="2400" b="0" dirty="0"/>
          </a:p>
          <a:p>
            <a:pPr marL="0" indent="0" eaLnBrk="1" hangingPunct="1">
              <a:lnSpc>
                <a:spcPct val="100000"/>
              </a:lnSpc>
              <a:buFontTx/>
              <a:buNone/>
            </a:pPr>
            <a:endParaRPr lang="en-AU" sz="2400" b="0" dirty="0" smtClean="0"/>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lnSpc>
                <a:spcPct val="100000"/>
              </a:lnSpc>
            </a:pPr>
            <a:r>
              <a:rPr lang="en-AU" b="0" dirty="0" smtClean="0"/>
              <a:t>Key Principle for Oral Health</a:t>
            </a:r>
          </a:p>
        </p:txBody>
      </p:sp>
      <p:sp>
        <p:nvSpPr>
          <p:cNvPr id="168963" name="Rectangle 3"/>
          <p:cNvSpPr>
            <a:spLocks noGrp="1" noChangeArrowheads="1"/>
          </p:cNvSpPr>
          <p:nvPr>
            <p:ph idx="1"/>
          </p:nvPr>
        </p:nvSpPr>
        <p:spPr>
          <a:xfrm>
            <a:off x="395536" y="1196752"/>
            <a:ext cx="8280920" cy="4525962"/>
          </a:xfrm>
        </p:spPr>
        <p:txBody>
          <a:bodyPr/>
          <a:lstStyle/>
          <a:p>
            <a:pPr>
              <a:lnSpc>
                <a:spcPct val="100000"/>
              </a:lnSpc>
              <a:buNone/>
            </a:pPr>
            <a:r>
              <a:rPr lang="en-AU" b="0" dirty="0"/>
              <a:t>H</a:t>
            </a:r>
            <a:r>
              <a:rPr lang="en-AU" b="0" dirty="0" smtClean="0"/>
              <a:t>and hygiene </a:t>
            </a:r>
            <a:r>
              <a:rPr lang="en-AU" b="0" dirty="0"/>
              <a:t>is to be performed before </a:t>
            </a:r>
            <a:r>
              <a:rPr lang="en-AU" b="0" dirty="0" smtClean="0"/>
              <a:t>all </a:t>
            </a:r>
            <a:r>
              <a:rPr lang="en-AU" b="0" dirty="0"/>
              <a:t>glove </a:t>
            </a:r>
            <a:r>
              <a:rPr lang="en-AU" b="0" dirty="0" smtClean="0"/>
              <a:t>use. Always </a:t>
            </a:r>
            <a:r>
              <a:rPr lang="en-AU" b="0" dirty="0"/>
              <a:t>perform </a:t>
            </a:r>
            <a:r>
              <a:rPr lang="en-AU" b="0" dirty="0" smtClean="0"/>
              <a:t>hand hygiene </a:t>
            </a:r>
            <a:r>
              <a:rPr lang="en-AU" b="0" dirty="0"/>
              <a:t>immediately prior to donning </a:t>
            </a:r>
            <a:r>
              <a:rPr lang="en-AU" b="0" dirty="0" smtClean="0"/>
              <a:t>gloves.</a:t>
            </a:r>
          </a:p>
          <a:p>
            <a:pPr marL="0" indent="-400050">
              <a:lnSpc>
                <a:spcPct val="100000"/>
              </a:lnSpc>
              <a:buNone/>
            </a:pPr>
            <a:r>
              <a:rPr lang="en-AU" b="0" dirty="0" smtClean="0"/>
              <a:t>NOTE: Once hand hygiene </a:t>
            </a:r>
            <a:r>
              <a:rPr lang="en-AU" b="0" dirty="0"/>
              <a:t>has been performed and gloves applied, only equipment required for that procedure should be </a:t>
            </a:r>
            <a:r>
              <a:rPr lang="en-AU" b="0" dirty="0" smtClean="0"/>
              <a:t>touched.</a:t>
            </a:r>
            <a:endParaRPr lang="en-AU" b="0" dirty="0"/>
          </a:p>
          <a:p>
            <a:pPr>
              <a:lnSpc>
                <a:spcPct val="100000"/>
              </a:lnSpc>
              <a:buNone/>
            </a:pPr>
            <a:endParaRPr lang="en-AU" b="0" dirty="0"/>
          </a:p>
        </p:txBody>
      </p:sp>
    </p:spTree>
    <p:extLst>
      <p:ext uri="{BB962C8B-B14F-4D97-AF65-F5344CB8AC3E}">
        <p14:creationId xmlns:p14="http://schemas.microsoft.com/office/powerpoint/2010/main" val="3568775537"/>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0"/>
            <a:ext cx="8362950" cy="908720"/>
          </a:xfrm>
        </p:spPr>
        <p:txBody>
          <a:bodyPr/>
          <a:lstStyle/>
          <a:p>
            <a:pPr eaLnBrk="1" hangingPunct="1">
              <a:lnSpc>
                <a:spcPct val="100000"/>
              </a:lnSpc>
            </a:pPr>
            <a:r>
              <a:rPr lang="en-AU" b="0" dirty="0" smtClean="0">
                <a:cs typeface="Calibri" panose="020F0502020204030204" pitchFamily="34" charset="0"/>
              </a:rPr>
              <a:t>Moment 2</a:t>
            </a:r>
          </a:p>
        </p:txBody>
      </p:sp>
      <p:graphicFrame>
        <p:nvGraphicFramePr>
          <p:cNvPr id="252971" name="Group 43"/>
          <p:cNvGraphicFramePr>
            <a:graphicFrameLocks noGrp="1"/>
          </p:cNvGraphicFramePr>
          <p:nvPr>
            <p:ph type="tbl" idx="1"/>
            <p:extLst>
              <p:ext uri="{D42A27DB-BD31-4B8C-83A1-F6EECF244321}">
                <p14:modId xmlns:p14="http://schemas.microsoft.com/office/powerpoint/2010/main" val="438759114"/>
              </p:ext>
            </p:extLst>
          </p:nvPr>
        </p:nvGraphicFramePr>
        <p:xfrm>
          <a:off x="251520" y="1124744"/>
          <a:ext cx="8362950" cy="4201161"/>
        </p:xfrm>
        <a:graphic>
          <a:graphicData uri="http://schemas.openxmlformats.org/drawingml/2006/table">
            <a:tbl>
              <a:tblPr/>
              <a:tblGrid>
                <a:gridCol w="4181475"/>
                <a:gridCol w="4181475"/>
              </a:tblGrid>
              <a:tr h="541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When: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Examples: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156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AU" sz="1800" b="1" kern="1200" dirty="0" smtClean="0">
                          <a:solidFill>
                            <a:schemeClr val="tx1"/>
                          </a:solidFill>
                          <a:latin typeface="Calibri" panose="020F0502020204030204" pitchFamily="34" charset="0"/>
                          <a:ea typeface="+mn-ea"/>
                          <a:cs typeface="Calibri" panose="020F0502020204030204" pitchFamily="34" charset="0"/>
                        </a:rPr>
                        <a:t>The use of an instrument in a patient’s mouth where there is the likelihood of penetration of tissue or cavity; or contact with non-intact mucosa or non intact skin. </a:t>
                      </a:r>
                      <a:endParaRPr kumimoji="0" lang="en-AU" sz="1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AU" sz="1800" kern="1200" dirty="0" smtClean="0">
                          <a:solidFill>
                            <a:schemeClr val="tx1"/>
                          </a:solidFill>
                          <a:latin typeface="Calibri" panose="020F0502020204030204" pitchFamily="34" charset="0"/>
                          <a:ea typeface="+mn-ea"/>
                          <a:cs typeface="Calibri" panose="020F0502020204030204" pitchFamily="34" charset="0"/>
                        </a:rPr>
                        <a:t>All dental procedures including –Invasive examinations, </a:t>
                      </a:r>
                      <a:r>
                        <a:rPr lang="en-AU" sz="1800" kern="1200" dirty="0" smtClean="0">
                          <a:solidFill>
                            <a:schemeClr val="tx1"/>
                          </a:solidFill>
                          <a:latin typeface="Calibri" panose="020F0502020204030204" pitchFamily="34" charset="0"/>
                          <a:ea typeface="+mn-ea"/>
                          <a:cs typeface="Calibri" panose="020F0502020204030204" pitchFamily="34" charset="0"/>
                        </a:rPr>
                        <a:t>restoration/s, </a:t>
                      </a:r>
                      <a:r>
                        <a:rPr lang="en-AU" sz="1800" kern="1200" dirty="0" smtClean="0">
                          <a:solidFill>
                            <a:schemeClr val="tx1"/>
                          </a:solidFill>
                          <a:latin typeface="Calibri" panose="020F0502020204030204" pitchFamily="34" charset="0"/>
                          <a:ea typeface="+mn-ea"/>
                          <a:cs typeface="Calibri" panose="020F0502020204030204" pitchFamily="34" charset="0"/>
                        </a:rPr>
                        <a:t>extractions</a:t>
                      </a: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1254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Preparation and administration of any medications or materials </a:t>
                      </a:r>
                      <a:r>
                        <a:rPr lang="en-AU" sz="1800" b="1" kern="1200" dirty="0" smtClean="0">
                          <a:solidFill>
                            <a:schemeClr val="tx1"/>
                          </a:solidFill>
                          <a:latin typeface="Calibri" panose="020F0502020204030204" pitchFamily="34" charset="0"/>
                          <a:ea typeface="+mn-ea"/>
                          <a:cs typeface="Calibri" panose="020F0502020204030204" pitchFamily="34" charset="0"/>
                        </a:rPr>
                        <a:t>for any oral health/dental procedure</a:t>
                      </a:r>
                      <a:endParaRPr kumimoji="0" lang="en-AU" sz="1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AU" sz="1800" i="0" kern="1200" dirty="0" smtClean="0">
                          <a:solidFill>
                            <a:schemeClr val="tx1"/>
                          </a:solidFill>
                          <a:latin typeface="Calibri" panose="020F0502020204030204" pitchFamily="34" charset="0"/>
                          <a:ea typeface="+mn-ea"/>
                          <a:cs typeface="Calibri" panose="020F0502020204030204" pitchFamily="34" charset="0"/>
                        </a:rPr>
                        <a:t>Administering topical medication such as fluoride, topical anaesthetic, </a:t>
                      </a:r>
                      <a:r>
                        <a:rPr kumimoji="0" lang="en-AU" sz="18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local anaesthetic or </a:t>
                      </a:r>
                      <a:r>
                        <a:rPr lang="en-AU" sz="1800" i="0" kern="1200" dirty="0" smtClean="0">
                          <a:solidFill>
                            <a:schemeClr val="tx1"/>
                          </a:solidFill>
                          <a:latin typeface="Calibri" panose="020F0502020204030204" pitchFamily="34" charset="0"/>
                          <a:ea typeface="+mn-ea"/>
                          <a:cs typeface="Calibri" panose="020F0502020204030204" pitchFamily="34" charset="0"/>
                        </a:rPr>
                        <a:t>tooth mousse</a:t>
                      </a:r>
                      <a:r>
                        <a:rPr lang="en-AU" sz="1800" i="0" kern="1200" baseline="0" dirty="0" smtClean="0">
                          <a:solidFill>
                            <a:schemeClr val="tx1"/>
                          </a:solidFill>
                          <a:latin typeface="Calibri" panose="020F0502020204030204" pitchFamily="34" charset="0"/>
                          <a:ea typeface="+mn-ea"/>
                          <a:cs typeface="Calibri" panose="020F0502020204030204" pitchFamily="34" charset="0"/>
                        </a:rPr>
                        <a:t> or </a:t>
                      </a:r>
                      <a:r>
                        <a:rPr lang="en-AU" sz="1800" kern="1200" dirty="0" smtClean="0">
                          <a:solidFill>
                            <a:schemeClr val="tx1"/>
                          </a:solidFill>
                          <a:latin typeface="Calibri" panose="020F0502020204030204" pitchFamily="34" charset="0"/>
                          <a:ea typeface="+mn-ea"/>
                          <a:cs typeface="Calibri" panose="020F0502020204030204" pitchFamily="34" charset="0"/>
                        </a:rPr>
                        <a:t>Restorative materials used for </a:t>
                      </a:r>
                      <a:r>
                        <a:rPr lang="en-AU" sz="1800" kern="1200" dirty="0" smtClean="0">
                          <a:solidFill>
                            <a:schemeClr val="tx1"/>
                          </a:solidFill>
                          <a:latin typeface="Calibri" panose="020F0502020204030204" pitchFamily="34" charset="0"/>
                          <a:ea typeface="+mn-ea"/>
                          <a:cs typeface="Calibri" panose="020F0502020204030204" pitchFamily="34" charset="0"/>
                        </a:rPr>
                        <a:t>restoration</a:t>
                      </a:r>
                      <a:r>
                        <a:rPr lang="en-AU" sz="1800" kern="1200" baseline="0" dirty="0" smtClean="0">
                          <a:solidFill>
                            <a:schemeClr val="tx1"/>
                          </a:solidFill>
                          <a:latin typeface="Calibri" panose="020F0502020204030204" pitchFamily="34" charset="0"/>
                          <a:ea typeface="+mn-ea"/>
                          <a:cs typeface="Calibri" panose="020F0502020204030204" pitchFamily="34" charset="0"/>
                        </a:rPr>
                        <a:t> </a:t>
                      </a:r>
                      <a:r>
                        <a:rPr lang="en-AU" sz="1800" kern="1200" dirty="0" smtClean="0">
                          <a:solidFill>
                            <a:schemeClr val="tx1"/>
                          </a:solidFill>
                          <a:latin typeface="Calibri" panose="020F0502020204030204" pitchFamily="34" charset="0"/>
                          <a:ea typeface="+mn-ea"/>
                          <a:cs typeface="Calibri" panose="020F0502020204030204" pitchFamily="34" charset="0"/>
                        </a:rPr>
                        <a:t>procedure</a:t>
                      </a:r>
                      <a:r>
                        <a:rPr lang="en-AU" sz="1800" kern="1200" dirty="0" smtClean="0">
                          <a:solidFill>
                            <a:schemeClr val="tx1"/>
                          </a:solidFill>
                          <a:latin typeface="Calibri" panose="020F0502020204030204" pitchFamily="34" charset="0"/>
                          <a:ea typeface="+mn-ea"/>
                          <a:cs typeface="Calibri" panose="020F050202020403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Administration of medications </a:t>
                      </a:r>
                      <a:r>
                        <a:rPr lang="en-AU" sz="1800" b="1" kern="1200" dirty="0" smtClean="0">
                          <a:solidFill>
                            <a:schemeClr val="tx1"/>
                          </a:solidFill>
                          <a:latin typeface="Calibri" panose="020F0502020204030204" pitchFamily="34" charset="0"/>
                          <a:ea typeface="+mn-ea"/>
                          <a:cs typeface="Calibri" panose="020F0502020204030204" pitchFamily="34" charset="0"/>
                        </a:rPr>
                        <a:t>where there is direct contact with non-intact mucous membrane</a:t>
                      </a:r>
                      <a:endParaRPr kumimoji="0" lang="en-AU" sz="1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r>
            </a:tbl>
          </a:graphicData>
        </a:graphic>
      </p:graphicFrame>
    </p:spTree>
    <p:extLst>
      <p:ext uri="{BB962C8B-B14F-4D97-AF65-F5344CB8AC3E}">
        <p14:creationId xmlns:p14="http://schemas.microsoft.com/office/powerpoint/2010/main" val="1372446991"/>
      </p:ext>
    </p:ext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051"/>
          <p:cNvSpPr>
            <a:spLocks noGrp="1" noChangeArrowheads="1"/>
          </p:cNvSpPr>
          <p:nvPr>
            <p:ph idx="1"/>
          </p:nvPr>
        </p:nvSpPr>
        <p:spPr>
          <a:xfrm>
            <a:off x="323528" y="1052736"/>
            <a:ext cx="8229600" cy="4525963"/>
          </a:xfrm>
        </p:spPr>
        <p:txBody>
          <a:bodyPr/>
          <a:lstStyle/>
          <a:p>
            <a:pPr marL="0" indent="0">
              <a:lnSpc>
                <a:spcPct val="100000"/>
              </a:lnSpc>
              <a:buFont typeface="Arial" panose="020B0604020202020204" pitchFamily="34" charset="0"/>
              <a:buNone/>
            </a:pPr>
            <a:r>
              <a:rPr lang="en-AU" sz="2800" b="0" dirty="0" smtClean="0"/>
              <a:t>Dentist performs a tooth extraction.</a:t>
            </a:r>
            <a:endParaRPr lang="en-AU" sz="2800" b="0" dirty="0"/>
          </a:p>
          <a:p>
            <a:pPr marL="342900" indent="-342900">
              <a:lnSpc>
                <a:spcPct val="100000"/>
              </a:lnSpc>
              <a:buFont typeface="Arial" panose="020B0604020202020204" pitchFamily="34" charset="0"/>
              <a:buChar char="•"/>
            </a:pPr>
            <a:endParaRPr lang="en-AU" sz="2800" b="0" dirty="0"/>
          </a:p>
          <a:p>
            <a:pPr marL="342900" indent="-342900">
              <a:lnSpc>
                <a:spcPct val="100000"/>
              </a:lnSpc>
              <a:buFont typeface="Arial" panose="020B0604020202020204" pitchFamily="34" charset="0"/>
              <a:buChar char="•"/>
            </a:pPr>
            <a:r>
              <a:rPr lang="en-AU" sz="2800" b="0" dirty="0" smtClean="0"/>
              <a:t>Hand hygiene </a:t>
            </a:r>
            <a:r>
              <a:rPr lang="en-AU" sz="2800" b="0" dirty="0"/>
              <a:t>should be performed </a:t>
            </a:r>
            <a:r>
              <a:rPr lang="en-AU" sz="2800" b="0" dirty="0" smtClean="0"/>
              <a:t>IMMEDIATELY prior to donning gloves and starting the extraction.</a:t>
            </a:r>
            <a:endParaRPr lang="en-AU" sz="2800" b="0" dirty="0"/>
          </a:p>
          <a:p>
            <a:pPr marL="609600" indent="-609600" eaLnBrk="1" hangingPunct="1">
              <a:lnSpc>
                <a:spcPct val="100000"/>
              </a:lnSpc>
            </a:pPr>
            <a:endParaRPr lang="en-AU" sz="2800" b="0" dirty="0" smtClean="0"/>
          </a:p>
        </p:txBody>
      </p:sp>
      <p:sp>
        <p:nvSpPr>
          <p:cNvPr id="2" name="Title 1"/>
          <p:cNvSpPr>
            <a:spLocks noGrp="1"/>
          </p:cNvSpPr>
          <p:nvPr>
            <p:ph type="title"/>
          </p:nvPr>
        </p:nvSpPr>
        <p:spPr/>
        <p:txBody>
          <a:bodyPr/>
          <a:lstStyle/>
          <a:p>
            <a:pPr>
              <a:lnSpc>
                <a:spcPct val="100000"/>
              </a:lnSpc>
            </a:pPr>
            <a:r>
              <a:rPr lang="en-AU" b="0" dirty="0" smtClean="0"/>
              <a:t>Example</a:t>
            </a:r>
            <a:endParaRPr lang="en-AU" b="0" dirty="0"/>
          </a:p>
        </p:txBody>
      </p:sp>
    </p:spTree>
    <p:extLst>
      <p:ext uri="{BB962C8B-B14F-4D97-AF65-F5344CB8AC3E}">
        <p14:creationId xmlns:p14="http://schemas.microsoft.com/office/powerpoint/2010/main" val="82222449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AU" b="1" dirty="0" smtClean="0"/>
              <a:t>Learning Package Objectives</a:t>
            </a:r>
            <a:endParaRPr lang="en-AU" b="1" dirty="0"/>
          </a:p>
        </p:txBody>
      </p:sp>
      <p:sp>
        <p:nvSpPr>
          <p:cNvPr id="3" name="Content Placeholder 2"/>
          <p:cNvSpPr>
            <a:spLocks noGrp="1"/>
          </p:cNvSpPr>
          <p:nvPr>
            <p:ph sz="half" idx="1"/>
          </p:nvPr>
        </p:nvSpPr>
        <p:spPr>
          <a:xfrm>
            <a:off x="395536" y="1124744"/>
            <a:ext cx="8075240" cy="4525963"/>
          </a:xfrm>
        </p:spPr>
        <p:txBody>
          <a:bodyPr/>
          <a:lstStyle/>
          <a:p>
            <a:pPr>
              <a:lnSpc>
                <a:spcPct val="100000"/>
              </a:lnSpc>
              <a:buFont typeface="Arial" panose="020B0604020202020204" pitchFamily="34" charset="0"/>
              <a:buChar char="•"/>
            </a:pPr>
            <a:r>
              <a:rPr lang="en-AU" b="0" dirty="0" smtClean="0"/>
              <a:t>Introduce the potential for organism transfer related to hand hygiene practices in the oral health setting</a:t>
            </a:r>
          </a:p>
          <a:p>
            <a:pPr>
              <a:lnSpc>
                <a:spcPct val="100000"/>
              </a:lnSpc>
              <a:buFont typeface="Arial" panose="020B0604020202020204" pitchFamily="34" charset="0"/>
              <a:buChar char="•"/>
            </a:pPr>
            <a:r>
              <a:rPr lang="en-AU" b="0" dirty="0" smtClean="0"/>
              <a:t>Identify when hand hygiene should be performed in the Oral Health setting</a:t>
            </a:r>
          </a:p>
          <a:p>
            <a:pPr>
              <a:lnSpc>
                <a:spcPct val="100000"/>
              </a:lnSpc>
              <a:buFont typeface="Arial" panose="020B0604020202020204" pitchFamily="34" charset="0"/>
              <a:buChar char="•"/>
            </a:pPr>
            <a:r>
              <a:rPr lang="en-AU" b="0" dirty="0" smtClean="0"/>
              <a:t>Identify important considerations for hand hygiene  and glove use in the Oral Health setting</a:t>
            </a:r>
          </a:p>
          <a:p>
            <a:pPr>
              <a:lnSpc>
                <a:spcPct val="100000"/>
              </a:lnSpc>
            </a:pPr>
            <a:endParaRPr lang="en-AU" b="0" dirty="0"/>
          </a:p>
        </p:txBody>
      </p:sp>
    </p:spTree>
  </p:cSld>
  <p:clrMapOvr>
    <a:masterClrMapping/>
  </p:clrMapOvr>
  <p:transition advClick="0"/>
  <p:timing>
    <p:tnLst>
      <p:par>
        <p:cTn id="1" dur="indefinite" restart="never" nodeType="tmRoot"/>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171400"/>
            <a:ext cx="9144000" cy="1368152"/>
          </a:xfrm>
        </p:spPr>
        <p:txBody>
          <a:bodyPr/>
          <a:lstStyle/>
          <a:p>
            <a:pPr eaLnBrk="1" hangingPunct="1">
              <a:lnSpc>
                <a:spcPct val="100000"/>
              </a:lnSpc>
            </a:pPr>
            <a:r>
              <a:rPr lang="en-AU" sz="2800" b="0" dirty="0" smtClean="0">
                <a:cs typeface="Calibri" panose="020F0502020204030204" pitchFamily="34" charset="0"/>
              </a:rPr>
              <a:t>Moment 3 - After A Procedure or Body Fluid Exposure Risk</a:t>
            </a:r>
          </a:p>
        </p:txBody>
      </p:sp>
      <p:sp>
        <p:nvSpPr>
          <p:cNvPr id="7" name="Rectangle 6"/>
          <p:cNvSpPr>
            <a:spLocks noChangeArrowheads="1"/>
          </p:cNvSpPr>
          <p:nvPr/>
        </p:nvSpPr>
        <p:spPr bwMode="auto">
          <a:xfrm>
            <a:off x="3132014" y="4221163"/>
            <a:ext cx="1368425"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14" name="Rectangle 13"/>
          <p:cNvSpPr/>
          <p:nvPr/>
        </p:nvSpPr>
        <p:spPr>
          <a:xfrm>
            <a:off x="3995936" y="2276872"/>
            <a:ext cx="720080"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p:cNvSpPr>
            <a:spLocks noChangeArrowheads="1"/>
          </p:cNvSpPr>
          <p:nvPr/>
        </p:nvSpPr>
        <p:spPr bwMode="auto">
          <a:xfrm>
            <a:off x="2987551" y="2205038"/>
            <a:ext cx="1296988"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8" name="Rectangle 7"/>
          <p:cNvSpPr>
            <a:spLocks noChangeArrowheads="1"/>
          </p:cNvSpPr>
          <p:nvPr/>
        </p:nvSpPr>
        <p:spPr bwMode="auto">
          <a:xfrm>
            <a:off x="539626" y="3644900"/>
            <a:ext cx="1728788" cy="1223963"/>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9" name="Rectangle 8"/>
          <p:cNvSpPr>
            <a:spLocks noChangeArrowheads="1"/>
          </p:cNvSpPr>
          <p:nvPr/>
        </p:nvSpPr>
        <p:spPr bwMode="auto">
          <a:xfrm>
            <a:off x="1619126" y="1412875"/>
            <a:ext cx="1728788" cy="1152525"/>
          </a:xfrm>
          <a:prstGeom prst="rect">
            <a:avLst/>
          </a:prstGeom>
          <a:solidFill>
            <a:schemeClr val="bg1">
              <a:alpha val="79999"/>
            </a:schemeClr>
          </a:solidFill>
          <a:ln w="9525">
            <a:noFill/>
            <a:miter lim="800000"/>
            <a:headEnd/>
            <a:tailEnd/>
          </a:ln>
        </p:spPr>
        <p:txBody>
          <a:bodyPr wrap="none" anchor="ctr"/>
          <a:lstStyle/>
          <a:p>
            <a:endParaRPr lang="en-US" dirty="0"/>
          </a:p>
        </p:txBody>
      </p:sp>
      <p:pic>
        <p:nvPicPr>
          <p:cNvPr id="10" name="Picture 9" descr="5 moments_Dental_Chair.jpeg"/>
          <p:cNvPicPr>
            <a:picLocks noChangeAspect="1"/>
          </p:cNvPicPr>
          <p:nvPr/>
        </p:nvPicPr>
        <p:blipFill>
          <a:blip r:embed="rId3" cstate="print"/>
          <a:stretch>
            <a:fillRect/>
          </a:stretch>
        </p:blipFill>
        <p:spPr>
          <a:xfrm>
            <a:off x="0" y="1412776"/>
            <a:ext cx="4781075" cy="4067916"/>
          </a:xfrm>
          <a:prstGeom prst="rect">
            <a:avLst/>
          </a:prstGeom>
        </p:spPr>
      </p:pic>
      <p:sp>
        <p:nvSpPr>
          <p:cNvPr id="11" name="Rectangle 10"/>
          <p:cNvSpPr/>
          <p:nvPr/>
        </p:nvSpPr>
        <p:spPr>
          <a:xfrm>
            <a:off x="1691680" y="1556792"/>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p:nvSpPr>
        <p:spPr>
          <a:xfrm>
            <a:off x="3347864" y="2492896"/>
            <a:ext cx="648072"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p:cNvSpPr/>
          <p:nvPr/>
        </p:nvSpPr>
        <p:spPr>
          <a:xfrm>
            <a:off x="2699792" y="1556792"/>
            <a:ext cx="864096"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0" y="2492896"/>
            <a:ext cx="827584"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827584" y="2276872"/>
            <a:ext cx="504056" cy="1224136"/>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lowchart: Stored Data 16"/>
          <p:cNvSpPr/>
          <p:nvPr/>
        </p:nvSpPr>
        <p:spPr>
          <a:xfrm rot="10800000">
            <a:off x="3347863" y="4509120"/>
            <a:ext cx="1584174" cy="720080"/>
          </a:xfrm>
          <a:prstGeom prst="flowChartOnlineStorag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p:nvSpPr>
        <p:spPr>
          <a:xfrm>
            <a:off x="4211960" y="414908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Rectangle 18"/>
          <p:cNvSpPr/>
          <p:nvPr/>
        </p:nvSpPr>
        <p:spPr>
          <a:xfrm>
            <a:off x="4211960" y="522920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p:cNvSpPr/>
          <p:nvPr/>
        </p:nvSpPr>
        <p:spPr>
          <a:xfrm>
            <a:off x="3995936" y="2204864"/>
            <a:ext cx="648072" cy="1368152"/>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339" name="Rectangle 3"/>
          <p:cNvSpPr>
            <a:spLocks noGrp="1" noChangeArrowheads="1"/>
          </p:cNvSpPr>
          <p:nvPr>
            <p:ph sz="half" idx="1"/>
          </p:nvPr>
        </p:nvSpPr>
        <p:spPr>
          <a:xfrm>
            <a:off x="4766961" y="1008515"/>
            <a:ext cx="4103687" cy="4984986"/>
          </a:xfrm>
        </p:spPr>
        <p:txBody>
          <a:bodyPr/>
          <a:lstStyle/>
          <a:p>
            <a:pPr marL="0" indent="0">
              <a:lnSpc>
                <a:spcPct val="100000"/>
              </a:lnSpc>
              <a:buNone/>
            </a:pPr>
            <a:r>
              <a:rPr lang="en-AU" sz="2400" b="0" dirty="0"/>
              <a:t>In the oral health setting </a:t>
            </a:r>
            <a:r>
              <a:rPr lang="en-AU" sz="2400" b="0" dirty="0" smtClean="0"/>
              <a:t>hand hygiene </a:t>
            </a:r>
            <a:r>
              <a:rPr lang="en-AU" sz="2400" b="0" dirty="0"/>
              <a:t>should be performed </a:t>
            </a:r>
          </a:p>
          <a:p>
            <a:pPr>
              <a:lnSpc>
                <a:spcPct val="100000"/>
              </a:lnSpc>
              <a:buFontTx/>
              <a:buChar char="-"/>
            </a:pPr>
            <a:r>
              <a:rPr lang="en-AU" sz="2400" b="0" dirty="0"/>
              <a:t>IMMEDIATELY </a:t>
            </a:r>
            <a:r>
              <a:rPr lang="en-AU" sz="2400" b="0" dirty="0" smtClean="0"/>
              <a:t>after removing </a:t>
            </a:r>
            <a:r>
              <a:rPr lang="en-AU" sz="2400" b="0" dirty="0"/>
              <a:t>gloves </a:t>
            </a:r>
            <a:r>
              <a:rPr lang="en-AU" sz="2400" b="0" dirty="0" smtClean="0"/>
              <a:t>on completion of a procedure/treatment or after cleaning of contaminated area.</a:t>
            </a:r>
            <a:endParaRPr lang="en-AU" sz="2400" b="0" dirty="0"/>
          </a:p>
          <a:p>
            <a:pPr marL="0" indent="0">
              <a:lnSpc>
                <a:spcPct val="100000"/>
              </a:lnSpc>
              <a:buNone/>
            </a:pPr>
            <a:r>
              <a:rPr lang="en-AU" sz="2400" b="0" dirty="0"/>
              <a:t>This will protect the </a:t>
            </a:r>
            <a:r>
              <a:rPr lang="en-AU" sz="2400" b="0" u="sng" dirty="0"/>
              <a:t>patient</a:t>
            </a:r>
            <a:r>
              <a:rPr lang="en-AU" sz="2400" b="0" dirty="0"/>
              <a:t>, the </a:t>
            </a:r>
            <a:r>
              <a:rPr lang="en-AU" sz="2400" b="0" u="sng" dirty="0"/>
              <a:t>staff</a:t>
            </a:r>
            <a:r>
              <a:rPr lang="en-AU" sz="2400" b="0" dirty="0"/>
              <a:t> and the </a:t>
            </a:r>
            <a:r>
              <a:rPr lang="en-AU" sz="2400" b="0" u="sng" dirty="0"/>
              <a:t>clean zone </a:t>
            </a:r>
            <a:r>
              <a:rPr lang="en-AU" sz="2400" b="0" dirty="0" smtClean="0"/>
              <a:t>from </a:t>
            </a:r>
            <a:r>
              <a:rPr lang="en-AU" sz="2400" b="0" dirty="0"/>
              <a:t>the potential </a:t>
            </a:r>
            <a:r>
              <a:rPr lang="en-AU" sz="2400" b="0" dirty="0" smtClean="0"/>
              <a:t>contamination </a:t>
            </a:r>
            <a:r>
              <a:rPr lang="en-AU" sz="2400" b="0" dirty="0"/>
              <a:t>of </a:t>
            </a:r>
            <a:r>
              <a:rPr lang="en-AU" sz="2400" b="0" dirty="0" smtClean="0"/>
              <a:t>micro-organisms</a:t>
            </a:r>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4"/>
          <p:cNvSpPr>
            <a:spLocks noChangeArrowheads="1"/>
          </p:cNvSpPr>
          <p:nvPr/>
        </p:nvSpPr>
        <p:spPr bwMode="auto">
          <a:xfrm>
            <a:off x="508001" y="1700808"/>
            <a:ext cx="8229600" cy="2808312"/>
          </a:xfrm>
          <a:prstGeom prst="rect">
            <a:avLst/>
          </a:prstGeom>
          <a:solidFill>
            <a:schemeClr val="bg1"/>
          </a:solidFill>
          <a:ln w="9525">
            <a:noFill/>
            <a:miter lim="800000"/>
            <a:headEnd/>
            <a:tailEnd/>
          </a:ln>
        </p:spPr>
        <p:txBody>
          <a:bodyPr/>
          <a:lstStyle/>
          <a:p>
            <a:pPr marL="457200" indent="-457200">
              <a:spcBef>
                <a:spcPct val="20000"/>
              </a:spcBef>
              <a:buFont typeface="Arial" panose="020B0604020202020204" pitchFamily="34" charset="0"/>
              <a:buChar char="•"/>
            </a:pPr>
            <a:r>
              <a:rPr lang="en-US" sz="3200" dirty="0" smtClean="0">
                <a:solidFill>
                  <a:srgbClr val="11559A"/>
                </a:solidFill>
                <a:latin typeface="Calibri" panose="020F0502020204030204" pitchFamily="34" charset="0"/>
                <a:cs typeface="Calibri" panose="020F0502020204030204" pitchFamily="34" charset="0"/>
              </a:rPr>
              <a:t>Any </a:t>
            </a:r>
            <a:r>
              <a:rPr lang="en-US" sz="3200" dirty="0">
                <a:solidFill>
                  <a:srgbClr val="11559A"/>
                </a:solidFill>
                <a:latin typeface="Calibri" panose="020F0502020204030204" pitchFamily="34" charset="0"/>
                <a:cs typeface="Calibri" panose="020F0502020204030204" pitchFamily="34" charset="0"/>
              </a:rPr>
              <a:t>situation where contact with body fluids may occur. </a:t>
            </a:r>
            <a:endParaRPr lang="en-US" sz="3200" dirty="0" smtClean="0">
              <a:solidFill>
                <a:srgbClr val="11559A"/>
              </a:solidFill>
              <a:latin typeface="Calibri" panose="020F0502020204030204" pitchFamily="34" charset="0"/>
              <a:cs typeface="Calibri" panose="020F0502020204030204" pitchFamily="34" charset="0"/>
            </a:endParaRPr>
          </a:p>
          <a:p>
            <a:pPr marL="457200" indent="-457200">
              <a:spcBef>
                <a:spcPct val="20000"/>
              </a:spcBef>
              <a:buFont typeface="Arial" panose="020B0604020202020204" pitchFamily="34" charset="0"/>
              <a:buChar char="•"/>
            </a:pPr>
            <a:r>
              <a:rPr lang="en-US" sz="3200" dirty="0" smtClean="0">
                <a:solidFill>
                  <a:srgbClr val="11559A"/>
                </a:solidFill>
                <a:latin typeface="Calibri" panose="020F0502020204030204" pitchFamily="34" charset="0"/>
                <a:cs typeface="Calibri" panose="020F0502020204030204" pitchFamily="34" charset="0"/>
              </a:rPr>
              <a:t>Includes contact with items/surfaces within the Contaminated Zone. </a:t>
            </a:r>
            <a:endParaRPr lang="en-AU" sz="3200" dirty="0">
              <a:solidFill>
                <a:srgbClr val="11559A"/>
              </a:solidFill>
              <a:latin typeface="Calibri" panose="020F0502020204030204" pitchFamily="34" charset="0"/>
              <a:cs typeface="Calibri" panose="020F0502020204030204" pitchFamily="34" charset="0"/>
            </a:endParaRPr>
          </a:p>
        </p:txBody>
      </p:sp>
      <p:sp>
        <p:nvSpPr>
          <p:cNvPr id="31747" name="Rectangle 5"/>
          <p:cNvSpPr>
            <a:spLocks noChangeArrowheads="1"/>
          </p:cNvSpPr>
          <p:nvPr/>
        </p:nvSpPr>
        <p:spPr bwMode="auto">
          <a:xfrm>
            <a:off x="468313" y="1"/>
            <a:ext cx="8229600" cy="908719"/>
          </a:xfrm>
          <a:prstGeom prst="rect">
            <a:avLst/>
          </a:prstGeom>
          <a:noFill/>
          <a:ln w="9525">
            <a:noFill/>
            <a:miter lim="800000"/>
            <a:headEnd/>
            <a:tailEnd/>
          </a:ln>
        </p:spPr>
        <p:txBody>
          <a:bodyPr anchor="ctr"/>
          <a:lstStyle/>
          <a:p>
            <a:pPr algn="ctr"/>
            <a:r>
              <a:rPr lang="en-US" sz="4400" dirty="0">
                <a:solidFill>
                  <a:schemeClr val="bg1"/>
                </a:solidFill>
                <a:latin typeface="Calibri" panose="020F0502020204030204" pitchFamily="34" charset="0"/>
                <a:cs typeface="Calibri" panose="020F0502020204030204" pitchFamily="34" charset="0"/>
              </a:rPr>
              <a:t>Body Fluid Exposure Risk</a:t>
            </a:r>
            <a:endParaRPr lang="en-AU" sz="44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2279340"/>
      </p:ext>
    </p:extLst>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9552" y="-171399"/>
            <a:ext cx="7772400" cy="1080119"/>
          </a:xfrm>
        </p:spPr>
        <p:txBody>
          <a:bodyPr lIns="90000" tIns="46800" rIns="90000" bIns="46800"/>
          <a:lstStyle/>
          <a:p>
            <a:pPr defTabSz="449263" eaLnBrk="1" hangingPunct="1">
              <a:lnSpc>
                <a:spcPct val="100000"/>
              </a:lnSpc>
              <a:buFont typeface="Arial Unicode MS" pitchFamily="34" charset="-128"/>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dirty="0" smtClean="0">
                <a:ea typeface="Arial Unicode MS" pitchFamily="34" charset="-128"/>
                <a:cs typeface="Calibri" panose="020F0502020204030204" pitchFamily="34" charset="0"/>
              </a:rPr>
              <a:t>Actual or potential contact with:</a:t>
            </a:r>
          </a:p>
        </p:txBody>
      </p:sp>
      <p:sp>
        <p:nvSpPr>
          <p:cNvPr id="32771" name="Rectangle 3"/>
          <p:cNvSpPr>
            <a:spLocks noGrp="1" noChangeArrowheads="1"/>
          </p:cNvSpPr>
          <p:nvPr>
            <p:ph sz="half" idx="1"/>
          </p:nvPr>
        </p:nvSpPr>
        <p:spPr>
          <a:xfrm>
            <a:off x="395536" y="1124744"/>
            <a:ext cx="7831138" cy="4565749"/>
          </a:xfrm>
        </p:spPr>
        <p:txBody>
          <a:bodyPr lIns="90000" tIns="46800" rIns="90000" bIns="46800"/>
          <a:lstStyle/>
          <a:p>
            <a:pPr marL="341313" indent="-341313" defTabSz="449263" eaLnBrk="1" hangingPunct="1">
              <a:lnSpc>
                <a:spcPct val="100000"/>
              </a:lnSpc>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Body fluids (including, but not limited to) -</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Blood </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Saliva </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Tears</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Mucous and pus</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err="1" smtClean="0">
                <a:ea typeface="Arial Unicode MS" pitchFamily="34" charset="-128"/>
                <a:cs typeface="Arial Unicode MS" pitchFamily="34" charset="-128"/>
              </a:rPr>
              <a:t>Vomitus</a:t>
            </a:r>
            <a:r>
              <a:rPr lang="en-GB" sz="2400" b="0" dirty="0" smtClean="0">
                <a:ea typeface="Arial Unicode MS" pitchFamily="34" charset="-128"/>
                <a:cs typeface="Arial Unicode MS" pitchFamily="34" charset="-128"/>
              </a:rPr>
              <a:t> </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Urine, faeces</a:t>
            </a:r>
          </a:p>
          <a:p>
            <a:pPr marL="341313" indent="-341313" defTabSz="449263" eaLnBrk="1" hangingPunct="1">
              <a:lnSpc>
                <a:spcPct val="100000"/>
              </a:lnSpc>
              <a:spcBef>
                <a:spcPts val="600"/>
              </a:spcBef>
              <a:buFont typeface="Arial Unicode MS" pitchFamily="34" charset="-128"/>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ea typeface="Arial Unicode MS" pitchFamily="34" charset="-128"/>
                <a:cs typeface="Arial Unicode MS" pitchFamily="34" charset="-128"/>
              </a:rPr>
              <a:t>Extracted teeth</a:t>
            </a:r>
          </a:p>
          <a:p>
            <a:pPr marL="342900" indent="-342900" defTabSz="449263" eaLnBrk="1" hangingPunct="1">
              <a:lnSpc>
                <a:spcPct val="100000"/>
              </a:lnSpc>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0" dirty="0" smtClean="0">
                <a:cs typeface="Arial" charset="0"/>
              </a:rPr>
              <a:t>Tissue samples, including biopsy specimens, cell samples</a:t>
            </a:r>
            <a:endParaRPr lang="en-GB" sz="1600" b="0" dirty="0" smtClean="0"/>
          </a:p>
        </p:txBody>
      </p:sp>
    </p:spTree>
    <p:extLst>
      <p:ext uri="{BB962C8B-B14F-4D97-AF65-F5344CB8AC3E}">
        <p14:creationId xmlns:p14="http://schemas.microsoft.com/office/powerpoint/2010/main" val="28416496"/>
      </p:ext>
    </p:extLst>
  </p:cSld>
  <p:clrMapOvr>
    <a:masterClrMapping/>
  </p:clrMapOvr>
  <p:transition advClick="0"/>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lnSpc>
                <a:spcPct val="100000"/>
              </a:lnSpc>
            </a:pPr>
            <a:r>
              <a:rPr lang="en-AU" b="0" dirty="0" smtClean="0"/>
              <a:t>Key Principle for Oral Health</a:t>
            </a:r>
          </a:p>
        </p:txBody>
      </p:sp>
      <p:sp>
        <p:nvSpPr>
          <p:cNvPr id="168963" name="Rectangle 3"/>
          <p:cNvSpPr>
            <a:spLocks noGrp="1" noChangeArrowheads="1"/>
          </p:cNvSpPr>
          <p:nvPr>
            <p:ph idx="1"/>
          </p:nvPr>
        </p:nvSpPr>
        <p:spPr>
          <a:xfrm>
            <a:off x="467544" y="1052736"/>
            <a:ext cx="8280920" cy="4525962"/>
          </a:xfrm>
        </p:spPr>
        <p:txBody>
          <a:bodyPr/>
          <a:lstStyle/>
          <a:p>
            <a:pPr>
              <a:lnSpc>
                <a:spcPct val="100000"/>
              </a:lnSpc>
              <a:buNone/>
            </a:pPr>
            <a:r>
              <a:rPr lang="en-AU" sz="2800" b="0" dirty="0"/>
              <a:t>H</a:t>
            </a:r>
            <a:r>
              <a:rPr lang="en-AU" sz="2800" b="0" dirty="0" smtClean="0"/>
              <a:t>and hygiene </a:t>
            </a:r>
            <a:r>
              <a:rPr lang="en-AU" sz="2800" b="0" dirty="0"/>
              <a:t>is to be performed </a:t>
            </a:r>
            <a:r>
              <a:rPr lang="en-AU" sz="2800" b="0" dirty="0" smtClean="0"/>
              <a:t>after all </a:t>
            </a:r>
            <a:r>
              <a:rPr lang="en-AU" sz="2800" b="0" dirty="0"/>
              <a:t>glove </a:t>
            </a:r>
            <a:r>
              <a:rPr lang="en-AU" sz="2800" b="0" dirty="0" smtClean="0"/>
              <a:t>use. Always </a:t>
            </a:r>
            <a:r>
              <a:rPr lang="en-AU" sz="2800" b="0" dirty="0"/>
              <a:t>perform </a:t>
            </a:r>
            <a:r>
              <a:rPr lang="en-AU" sz="2800" b="0" dirty="0" smtClean="0"/>
              <a:t>hand hygiene IMMEDIATELY on removing gloves.</a:t>
            </a:r>
          </a:p>
          <a:p>
            <a:pPr marL="0" indent="-400050">
              <a:lnSpc>
                <a:spcPct val="100000"/>
              </a:lnSpc>
              <a:buNone/>
            </a:pPr>
            <a:endParaRPr lang="en-AU" sz="2800" b="0" dirty="0" smtClean="0"/>
          </a:p>
          <a:p>
            <a:pPr marL="0" indent="-400050">
              <a:lnSpc>
                <a:spcPct val="100000"/>
              </a:lnSpc>
              <a:buNone/>
            </a:pPr>
            <a:r>
              <a:rPr lang="en-AU" sz="2800" b="0" dirty="0" smtClean="0"/>
              <a:t>NOTE</a:t>
            </a:r>
            <a:r>
              <a:rPr lang="en-AU" sz="2800" b="0" dirty="0"/>
              <a:t>: </a:t>
            </a:r>
            <a:r>
              <a:rPr lang="en-AU" sz="2800" b="0" dirty="0" smtClean="0"/>
              <a:t>If </a:t>
            </a:r>
            <a:r>
              <a:rPr lang="en-AU" sz="2800" b="0" dirty="0"/>
              <a:t>the staff member is required to move out of the contaminated zone (particularly to the clean zone) during a procedure they are required to remove </a:t>
            </a:r>
            <a:r>
              <a:rPr lang="en-AU" sz="2800" b="0" dirty="0" smtClean="0"/>
              <a:t>gloves and perform hand hygiene. </a:t>
            </a:r>
          </a:p>
          <a:p>
            <a:pPr marL="0" indent="-400050">
              <a:lnSpc>
                <a:spcPct val="100000"/>
              </a:lnSpc>
              <a:buNone/>
            </a:pPr>
            <a:r>
              <a:rPr lang="en-AU" sz="2800" b="0" dirty="0"/>
              <a:t>H</a:t>
            </a:r>
            <a:r>
              <a:rPr lang="en-AU" sz="2800" b="0" dirty="0" smtClean="0"/>
              <a:t>and </a:t>
            </a:r>
            <a:r>
              <a:rPr lang="en-AU" sz="2800" b="0" dirty="0" smtClean="0"/>
              <a:t>hygiene will be required again </a:t>
            </a:r>
            <a:r>
              <a:rPr lang="en-AU" sz="2800" b="0" dirty="0"/>
              <a:t>prior to donning new </a:t>
            </a:r>
            <a:r>
              <a:rPr lang="en-AU" sz="2800" b="0" dirty="0" smtClean="0"/>
              <a:t>gloves if returning to the procedure.</a:t>
            </a:r>
            <a:endParaRPr lang="en-AU" b="0" dirty="0"/>
          </a:p>
          <a:p>
            <a:pPr>
              <a:lnSpc>
                <a:spcPct val="100000"/>
              </a:lnSpc>
              <a:buNone/>
            </a:pPr>
            <a:endParaRPr lang="en-AU" b="0" dirty="0"/>
          </a:p>
        </p:txBody>
      </p:sp>
    </p:spTree>
    <p:extLst>
      <p:ext uri="{BB962C8B-B14F-4D97-AF65-F5344CB8AC3E}">
        <p14:creationId xmlns:p14="http://schemas.microsoft.com/office/powerpoint/2010/main" val="4078310187"/>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9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0"/>
            <a:ext cx="8362950" cy="1124744"/>
          </a:xfrm>
        </p:spPr>
        <p:txBody>
          <a:bodyPr/>
          <a:lstStyle/>
          <a:p>
            <a:pPr eaLnBrk="1" hangingPunct="1">
              <a:lnSpc>
                <a:spcPct val="100000"/>
              </a:lnSpc>
            </a:pPr>
            <a:r>
              <a:rPr lang="en-AU" b="0" dirty="0" smtClean="0">
                <a:cs typeface="Calibri" panose="020F0502020204030204" pitchFamily="34" charset="0"/>
              </a:rPr>
              <a:t>Moment 3</a:t>
            </a:r>
          </a:p>
        </p:txBody>
      </p:sp>
      <p:graphicFrame>
        <p:nvGraphicFramePr>
          <p:cNvPr id="257050" name="Group 26"/>
          <p:cNvGraphicFramePr>
            <a:graphicFrameLocks noGrp="1"/>
          </p:cNvGraphicFramePr>
          <p:nvPr>
            <p:ph type="tbl" idx="1"/>
            <p:extLst>
              <p:ext uri="{D42A27DB-BD31-4B8C-83A1-F6EECF244321}">
                <p14:modId xmlns:p14="http://schemas.microsoft.com/office/powerpoint/2010/main" val="3538391621"/>
              </p:ext>
            </p:extLst>
          </p:nvPr>
        </p:nvGraphicFramePr>
        <p:xfrm>
          <a:off x="457200" y="980728"/>
          <a:ext cx="8362950" cy="4490072"/>
        </p:xfrm>
        <a:graphic>
          <a:graphicData uri="http://schemas.openxmlformats.org/drawingml/2006/table">
            <a:tbl>
              <a:tblPr/>
              <a:tblGrid>
                <a:gridCol w="4181475"/>
                <a:gridCol w="4181475"/>
              </a:tblGrid>
              <a:tr h="541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When: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Examples: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476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After any Moment 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See Moment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r>
              <a:tr h="1327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After any potential body fluid exposure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Contact with a used instruments and dental appliances, Contact with saliva either directly or indirectly via a cup or tissue, Contact with used specimen jars / pathology samples, Cleaning dentures, Cleaning spills of body fluid from patient surroundings, After touching the outside of suction tubing, After touching surfaces previously handled by contaminated gloves (e.g. the chair side overhead light or X-ray tube), after d</a:t>
                      </a:r>
                      <a:r>
                        <a:rPr lang="en-AU" sz="1600" b="1" kern="1200" dirty="0" smtClean="0">
                          <a:solidFill>
                            <a:schemeClr val="tx1"/>
                          </a:solidFill>
                          <a:latin typeface="Calibri" panose="020F0502020204030204" pitchFamily="34" charset="0"/>
                          <a:ea typeface="+mn-ea"/>
                          <a:cs typeface="Calibri" panose="020F0502020204030204" pitchFamily="34" charset="0"/>
                        </a:rPr>
                        <a:t>econtamination of the contaminated zone, including over head light, dental assistant cart, operators cart, dental chair and dental assistants chair.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033150651"/>
      </p:ext>
    </p:extLst>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051"/>
          <p:cNvSpPr>
            <a:spLocks noGrp="1" noChangeArrowheads="1"/>
          </p:cNvSpPr>
          <p:nvPr>
            <p:ph idx="1"/>
          </p:nvPr>
        </p:nvSpPr>
        <p:spPr>
          <a:xfrm>
            <a:off x="323528" y="1052736"/>
            <a:ext cx="8229600" cy="4525963"/>
          </a:xfrm>
        </p:spPr>
        <p:txBody>
          <a:bodyPr/>
          <a:lstStyle/>
          <a:p>
            <a:pPr marL="0" indent="0">
              <a:lnSpc>
                <a:spcPct val="100000"/>
              </a:lnSpc>
              <a:buFont typeface="Arial" panose="020B0604020202020204" pitchFamily="34" charset="0"/>
              <a:buNone/>
            </a:pPr>
            <a:r>
              <a:rPr lang="en-AU" sz="2800" b="0" dirty="0" smtClean="0"/>
              <a:t>Dentist performs a tooth extraction.</a:t>
            </a:r>
          </a:p>
          <a:p>
            <a:pPr marL="0" indent="0">
              <a:lnSpc>
                <a:spcPct val="100000"/>
              </a:lnSpc>
              <a:buFont typeface="Arial" panose="020B0604020202020204" pitchFamily="34" charset="0"/>
              <a:buNone/>
            </a:pPr>
            <a:endParaRPr lang="en-AU" sz="2800" b="0" dirty="0"/>
          </a:p>
          <a:p>
            <a:pPr marL="342900" indent="-342900">
              <a:lnSpc>
                <a:spcPct val="100000"/>
              </a:lnSpc>
              <a:buFont typeface="Arial" panose="020B0604020202020204" pitchFamily="34" charset="0"/>
              <a:buChar char="•"/>
            </a:pPr>
            <a:r>
              <a:rPr lang="en-AU" sz="2800" b="0" dirty="0" smtClean="0"/>
              <a:t>Hand hygiene </a:t>
            </a:r>
            <a:r>
              <a:rPr lang="en-AU" sz="2800" b="0" dirty="0"/>
              <a:t>should be performed </a:t>
            </a:r>
            <a:r>
              <a:rPr lang="en-AU" sz="2800" b="0" dirty="0" smtClean="0"/>
              <a:t>IMMEDIATELY prior to donning gloves and starting the extraction.</a:t>
            </a:r>
          </a:p>
          <a:p>
            <a:pPr marL="0" indent="0">
              <a:lnSpc>
                <a:spcPct val="100000"/>
              </a:lnSpc>
              <a:buNone/>
            </a:pPr>
            <a:endParaRPr lang="en-AU" sz="2800" b="0" dirty="0" smtClean="0"/>
          </a:p>
          <a:p>
            <a:pPr marL="342900" indent="-342900">
              <a:lnSpc>
                <a:spcPct val="100000"/>
              </a:lnSpc>
              <a:buFont typeface="Arial" panose="020B0604020202020204" pitchFamily="34" charset="0"/>
              <a:buChar char="•"/>
            </a:pPr>
            <a:r>
              <a:rPr lang="en-AU" sz="2800" b="0" dirty="0"/>
              <a:t>H</a:t>
            </a:r>
            <a:r>
              <a:rPr lang="en-AU" sz="2800" b="0" dirty="0" smtClean="0"/>
              <a:t>and hygiene should be performed IMMEDIATELY after removing gloves at the </a:t>
            </a:r>
            <a:r>
              <a:rPr lang="en-AU" sz="2800" b="0" dirty="0"/>
              <a:t>end of the </a:t>
            </a:r>
            <a:r>
              <a:rPr lang="en-AU" sz="2800" b="0" dirty="0" smtClean="0"/>
              <a:t>extraction.  </a:t>
            </a:r>
            <a:endParaRPr lang="en-AU" sz="2800" b="0" dirty="0"/>
          </a:p>
          <a:p>
            <a:pPr>
              <a:lnSpc>
                <a:spcPct val="100000"/>
              </a:lnSpc>
            </a:pPr>
            <a:endParaRPr lang="en-AU" sz="2800" b="0" dirty="0" smtClean="0"/>
          </a:p>
          <a:p>
            <a:pPr>
              <a:lnSpc>
                <a:spcPct val="100000"/>
              </a:lnSpc>
            </a:pPr>
            <a:endParaRPr lang="en-AU" sz="2800" b="0" dirty="0"/>
          </a:p>
          <a:p>
            <a:pPr marL="609600" indent="-609600" eaLnBrk="1" hangingPunct="1">
              <a:lnSpc>
                <a:spcPct val="100000"/>
              </a:lnSpc>
            </a:pPr>
            <a:endParaRPr lang="en-AU" sz="2800" b="0" dirty="0" smtClean="0"/>
          </a:p>
        </p:txBody>
      </p:sp>
      <p:sp>
        <p:nvSpPr>
          <p:cNvPr id="2" name="Title 1"/>
          <p:cNvSpPr>
            <a:spLocks noGrp="1"/>
          </p:cNvSpPr>
          <p:nvPr>
            <p:ph type="title"/>
          </p:nvPr>
        </p:nvSpPr>
        <p:spPr/>
        <p:txBody>
          <a:bodyPr/>
          <a:lstStyle/>
          <a:p>
            <a:pPr>
              <a:lnSpc>
                <a:spcPct val="100000"/>
              </a:lnSpc>
            </a:pPr>
            <a:r>
              <a:rPr lang="en-AU" b="0" dirty="0" smtClean="0"/>
              <a:t>Example</a:t>
            </a:r>
            <a:endParaRPr lang="en-AU" b="0" dirty="0"/>
          </a:p>
        </p:txBody>
      </p:sp>
    </p:spTree>
    <p:extLst>
      <p:ext uri="{BB962C8B-B14F-4D97-AF65-F5344CB8AC3E}">
        <p14:creationId xmlns:p14="http://schemas.microsoft.com/office/powerpoint/2010/main" val="1889186439"/>
      </p:ext>
    </p:extLst>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051"/>
          <p:cNvSpPr>
            <a:spLocks noGrp="1" noChangeArrowheads="1"/>
          </p:cNvSpPr>
          <p:nvPr>
            <p:ph idx="1"/>
          </p:nvPr>
        </p:nvSpPr>
        <p:spPr>
          <a:xfrm>
            <a:off x="323528" y="1052736"/>
            <a:ext cx="8229600" cy="4525963"/>
          </a:xfrm>
        </p:spPr>
        <p:txBody>
          <a:bodyPr/>
          <a:lstStyle/>
          <a:p>
            <a:pPr marL="0" indent="0">
              <a:lnSpc>
                <a:spcPct val="100000"/>
              </a:lnSpc>
              <a:buFont typeface="Arial" panose="020B0604020202020204" pitchFamily="34" charset="0"/>
              <a:buNone/>
            </a:pPr>
            <a:r>
              <a:rPr lang="en-AU" sz="2800" b="0" dirty="0" smtClean="0"/>
              <a:t>Dental assistant </a:t>
            </a:r>
            <a:r>
              <a:rPr lang="en-AU" sz="2800" b="0" dirty="0"/>
              <a:t>removes </a:t>
            </a:r>
            <a:r>
              <a:rPr lang="en-AU" sz="2800" b="0" dirty="0" smtClean="0"/>
              <a:t>instruments </a:t>
            </a:r>
            <a:r>
              <a:rPr lang="en-AU" sz="2800" b="0" dirty="0"/>
              <a:t>from </a:t>
            </a:r>
            <a:r>
              <a:rPr lang="en-AU" sz="2800" b="0" dirty="0" smtClean="0"/>
              <a:t>the CONTAMINATED </a:t>
            </a:r>
            <a:r>
              <a:rPr lang="en-AU" sz="2800" b="0" dirty="0"/>
              <a:t>zone and moves </a:t>
            </a:r>
            <a:r>
              <a:rPr lang="en-AU" sz="2800" b="0" dirty="0" smtClean="0"/>
              <a:t>them to the collection </a:t>
            </a:r>
            <a:r>
              <a:rPr lang="en-AU" sz="2800" b="0" dirty="0"/>
              <a:t>area.</a:t>
            </a:r>
          </a:p>
          <a:p>
            <a:pPr marL="342900" indent="-342900">
              <a:lnSpc>
                <a:spcPct val="100000"/>
              </a:lnSpc>
              <a:buFont typeface="Arial" panose="020B0604020202020204" pitchFamily="34" charset="0"/>
              <a:buChar char="•"/>
            </a:pPr>
            <a:endParaRPr lang="en-AU" sz="2800" b="0" dirty="0"/>
          </a:p>
          <a:p>
            <a:pPr marL="342900" indent="-342900">
              <a:lnSpc>
                <a:spcPct val="100000"/>
              </a:lnSpc>
              <a:buFont typeface="Arial" panose="020B0604020202020204" pitchFamily="34" charset="0"/>
              <a:buChar char="•"/>
            </a:pPr>
            <a:r>
              <a:rPr lang="en-AU" sz="2800" b="0" dirty="0"/>
              <a:t>H</a:t>
            </a:r>
            <a:r>
              <a:rPr lang="en-AU" sz="2800" b="0" dirty="0" smtClean="0"/>
              <a:t>and hygiene </a:t>
            </a:r>
            <a:r>
              <a:rPr lang="en-AU" sz="2800" b="0" dirty="0"/>
              <a:t>should be performed </a:t>
            </a:r>
            <a:r>
              <a:rPr lang="en-AU" sz="2800" b="0" dirty="0" smtClean="0"/>
              <a:t>IMMEDIATELY after removing gloves after moving the contaminated instruments.</a:t>
            </a:r>
            <a:endParaRPr lang="en-AU" sz="2800" b="0" dirty="0"/>
          </a:p>
          <a:p>
            <a:pPr marL="609600" indent="-609600" eaLnBrk="1" hangingPunct="1">
              <a:lnSpc>
                <a:spcPct val="100000"/>
              </a:lnSpc>
            </a:pPr>
            <a:endParaRPr lang="en-AU" sz="2800" b="0" dirty="0" smtClean="0"/>
          </a:p>
        </p:txBody>
      </p:sp>
      <p:sp>
        <p:nvSpPr>
          <p:cNvPr id="2" name="Title 1"/>
          <p:cNvSpPr>
            <a:spLocks noGrp="1"/>
          </p:cNvSpPr>
          <p:nvPr>
            <p:ph type="title"/>
          </p:nvPr>
        </p:nvSpPr>
        <p:spPr/>
        <p:txBody>
          <a:bodyPr/>
          <a:lstStyle/>
          <a:p>
            <a:pPr>
              <a:lnSpc>
                <a:spcPct val="100000"/>
              </a:lnSpc>
            </a:pPr>
            <a:r>
              <a:rPr lang="en-AU" b="0" dirty="0" smtClean="0"/>
              <a:t>Example</a:t>
            </a:r>
            <a:endParaRPr lang="en-AU" b="0" dirty="0"/>
          </a:p>
        </p:txBody>
      </p:sp>
    </p:spTree>
    <p:extLst>
      <p:ext uri="{BB962C8B-B14F-4D97-AF65-F5344CB8AC3E}">
        <p14:creationId xmlns:p14="http://schemas.microsoft.com/office/powerpoint/2010/main" val="1022834580"/>
      </p:ext>
    </p:extLst>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lnSpc>
                <a:spcPct val="100000"/>
              </a:lnSpc>
            </a:pPr>
            <a:r>
              <a:rPr lang="en-AU" sz="4000" b="0" dirty="0" smtClean="0">
                <a:cs typeface="Calibri" panose="020F0502020204030204" pitchFamily="34" charset="0"/>
              </a:rPr>
              <a:t>Moment 4 – After Touching A Patient</a:t>
            </a:r>
          </a:p>
        </p:txBody>
      </p:sp>
      <p:sp>
        <p:nvSpPr>
          <p:cNvPr id="15363" name="Rectangle 3"/>
          <p:cNvSpPr>
            <a:spLocks noGrp="1" noChangeArrowheads="1"/>
          </p:cNvSpPr>
          <p:nvPr>
            <p:ph sz="half" idx="1"/>
          </p:nvPr>
        </p:nvSpPr>
        <p:spPr>
          <a:xfrm>
            <a:off x="5032595" y="1340768"/>
            <a:ext cx="4003901" cy="4525963"/>
          </a:xfrm>
        </p:spPr>
        <p:txBody>
          <a:bodyPr/>
          <a:lstStyle/>
          <a:p>
            <a:pPr marL="0" indent="0">
              <a:lnSpc>
                <a:spcPct val="100000"/>
              </a:lnSpc>
              <a:buNone/>
            </a:pPr>
            <a:r>
              <a:rPr lang="en-AU" sz="2400" b="0" dirty="0"/>
              <a:t>In the oral health setting </a:t>
            </a:r>
            <a:r>
              <a:rPr lang="en-AU" sz="2400" b="0" dirty="0" smtClean="0"/>
              <a:t>hand hygiene </a:t>
            </a:r>
            <a:r>
              <a:rPr lang="en-AU" sz="2400" b="0" dirty="0"/>
              <a:t>should be performed –</a:t>
            </a:r>
          </a:p>
          <a:p>
            <a:pPr marL="0" indent="0">
              <a:lnSpc>
                <a:spcPct val="100000"/>
              </a:lnSpc>
              <a:buNone/>
            </a:pPr>
            <a:r>
              <a:rPr lang="en-AU" sz="2400" b="0" dirty="0"/>
              <a:t>- </a:t>
            </a:r>
            <a:r>
              <a:rPr lang="en-AU" sz="2400" b="0" dirty="0" smtClean="0"/>
              <a:t>On leaving the </a:t>
            </a:r>
            <a:r>
              <a:rPr lang="en-AU" sz="2400" b="0" dirty="0"/>
              <a:t>CONTAMINATED zone </a:t>
            </a:r>
            <a:r>
              <a:rPr lang="en-AU" sz="2400" b="0" dirty="0" smtClean="0"/>
              <a:t>after </a:t>
            </a:r>
            <a:r>
              <a:rPr lang="en-AU" sz="2400" b="0" dirty="0"/>
              <a:t>touching the patient.</a:t>
            </a:r>
          </a:p>
          <a:p>
            <a:pPr marL="0" indent="0">
              <a:lnSpc>
                <a:spcPct val="100000"/>
              </a:lnSpc>
              <a:buNone/>
            </a:pPr>
            <a:endParaRPr lang="en-AU" sz="2400" b="0" dirty="0"/>
          </a:p>
          <a:p>
            <a:pPr marL="0" indent="0">
              <a:lnSpc>
                <a:spcPct val="100000"/>
              </a:lnSpc>
              <a:buNone/>
            </a:pPr>
            <a:r>
              <a:rPr lang="en-AU" sz="2400" b="0" dirty="0"/>
              <a:t>This will protect the </a:t>
            </a:r>
            <a:r>
              <a:rPr lang="en-AU" sz="2400" b="0" u="sng" dirty="0" smtClean="0"/>
              <a:t>staff</a:t>
            </a:r>
            <a:r>
              <a:rPr lang="en-AU" sz="2400" b="0" dirty="0" smtClean="0"/>
              <a:t> </a:t>
            </a:r>
            <a:r>
              <a:rPr lang="en-AU" sz="2400" b="0" dirty="0"/>
              <a:t>and the </a:t>
            </a:r>
            <a:r>
              <a:rPr lang="en-AU" sz="2400" b="0" u="sng" dirty="0" smtClean="0"/>
              <a:t>clean zone </a:t>
            </a:r>
            <a:r>
              <a:rPr lang="en-AU" sz="2400" b="0" dirty="0"/>
              <a:t>from </a:t>
            </a:r>
            <a:r>
              <a:rPr lang="en-AU" sz="2400" b="0" dirty="0" smtClean="0"/>
              <a:t>potential contamination with patient organisms.</a:t>
            </a:r>
            <a:endParaRPr lang="en-AU" sz="2400" b="0" dirty="0"/>
          </a:p>
        </p:txBody>
      </p:sp>
      <p:sp>
        <p:nvSpPr>
          <p:cNvPr id="20" name="Rectangle 5"/>
          <p:cNvSpPr>
            <a:spLocks noChangeArrowheads="1"/>
          </p:cNvSpPr>
          <p:nvPr/>
        </p:nvSpPr>
        <p:spPr bwMode="auto">
          <a:xfrm>
            <a:off x="3203575" y="2205038"/>
            <a:ext cx="1296988"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21" name="Rectangle 6"/>
          <p:cNvSpPr>
            <a:spLocks noChangeArrowheads="1"/>
          </p:cNvSpPr>
          <p:nvPr/>
        </p:nvSpPr>
        <p:spPr bwMode="auto">
          <a:xfrm>
            <a:off x="3348038" y="4221163"/>
            <a:ext cx="1368425"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22" name="Rectangle 7"/>
          <p:cNvSpPr>
            <a:spLocks noChangeArrowheads="1"/>
          </p:cNvSpPr>
          <p:nvPr/>
        </p:nvSpPr>
        <p:spPr bwMode="auto">
          <a:xfrm>
            <a:off x="755650" y="3644900"/>
            <a:ext cx="1728788" cy="1223963"/>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23" name="Rectangle 8"/>
          <p:cNvSpPr>
            <a:spLocks noChangeArrowheads="1"/>
          </p:cNvSpPr>
          <p:nvPr/>
        </p:nvSpPr>
        <p:spPr bwMode="auto">
          <a:xfrm>
            <a:off x="1835150" y="1412875"/>
            <a:ext cx="1728788" cy="1152525"/>
          </a:xfrm>
          <a:prstGeom prst="rect">
            <a:avLst/>
          </a:prstGeom>
          <a:solidFill>
            <a:schemeClr val="bg1">
              <a:alpha val="79999"/>
            </a:schemeClr>
          </a:solidFill>
          <a:ln w="9525">
            <a:noFill/>
            <a:miter lim="800000"/>
            <a:headEnd/>
            <a:tailEnd/>
          </a:ln>
        </p:spPr>
        <p:txBody>
          <a:bodyPr wrap="none" anchor="ctr"/>
          <a:lstStyle/>
          <a:p>
            <a:endParaRPr lang="en-US" dirty="0"/>
          </a:p>
        </p:txBody>
      </p:sp>
      <p:pic>
        <p:nvPicPr>
          <p:cNvPr id="24" name="Picture 23" descr="5 moments_Dental_Chair.jpeg"/>
          <p:cNvPicPr>
            <a:picLocks noChangeAspect="1"/>
          </p:cNvPicPr>
          <p:nvPr/>
        </p:nvPicPr>
        <p:blipFill>
          <a:blip r:embed="rId3" cstate="print"/>
          <a:stretch>
            <a:fillRect/>
          </a:stretch>
        </p:blipFill>
        <p:spPr>
          <a:xfrm>
            <a:off x="251520" y="1412776"/>
            <a:ext cx="4781075" cy="4067916"/>
          </a:xfrm>
          <a:prstGeom prst="rect">
            <a:avLst/>
          </a:prstGeom>
        </p:spPr>
      </p:pic>
      <p:sp>
        <p:nvSpPr>
          <p:cNvPr id="25" name="Rectangle 24"/>
          <p:cNvSpPr/>
          <p:nvPr/>
        </p:nvSpPr>
        <p:spPr>
          <a:xfrm>
            <a:off x="1907704" y="1556792"/>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Rectangle 25"/>
          <p:cNvSpPr/>
          <p:nvPr/>
        </p:nvSpPr>
        <p:spPr>
          <a:xfrm>
            <a:off x="251520" y="2492896"/>
            <a:ext cx="792088"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Rectangle 26"/>
          <p:cNvSpPr/>
          <p:nvPr/>
        </p:nvSpPr>
        <p:spPr>
          <a:xfrm>
            <a:off x="2915816" y="1556792"/>
            <a:ext cx="864096"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Rectangle 27"/>
          <p:cNvSpPr/>
          <p:nvPr/>
        </p:nvSpPr>
        <p:spPr>
          <a:xfrm>
            <a:off x="1043608" y="2132856"/>
            <a:ext cx="504056"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Rectangle 28"/>
          <p:cNvSpPr/>
          <p:nvPr/>
        </p:nvSpPr>
        <p:spPr>
          <a:xfrm>
            <a:off x="1043608" y="3645024"/>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Rectangle 29"/>
          <p:cNvSpPr/>
          <p:nvPr/>
        </p:nvSpPr>
        <p:spPr>
          <a:xfrm>
            <a:off x="2051720" y="3717032"/>
            <a:ext cx="720080"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Flowchart: Stored Data 30"/>
          <p:cNvSpPr/>
          <p:nvPr/>
        </p:nvSpPr>
        <p:spPr>
          <a:xfrm rot="10800000">
            <a:off x="3635896" y="4509120"/>
            <a:ext cx="1512167" cy="720080"/>
          </a:xfrm>
          <a:prstGeom prst="flowChartOnlineStorag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Rectangle 31"/>
          <p:cNvSpPr/>
          <p:nvPr/>
        </p:nvSpPr>
        <p:spPr>
          <a:xfrm>
            <a:off x="4427984" y="414908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3" name="Rectangle 32"/>
          <p:cNvSpPr/>
          <p:nvPr/>
        </p:nvSpPr>
        <p:spPr>
          <a:xfrm>
            <a:off x="4283968" y="5229200"/>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lnSpc>
                <a:spcPct val="100000"/>
              </a:lnSpc>
            </a:pPr>
            <a:r>
              <a:rPr lang="en-AU" b="0" dirty="0" smtClean="0"/>
              <a:t>Key Principle for Oral Health</a:t>
            </a:r>
          </a:p>
        </p:txBody>
      </p:sp>
      <p:sp>
        <p:nvSpPr>
          <p:cNvPr id="168963" name="Rectangle 3"/>
          <p:cNvSpPr>
            <a:spLocks noGrp="1" noChangeArrowheads="1"/>
          </p:cNvSpPr>
          <p:nvPr>
            <p:ph idx="1"/>
          </p:nvPr>
        </p:nvSpPr>
        <p:spPr>
          <a:xfrm>
            <a:off x="395536" y="1196752"/>
            <a:ext cx="8280920" cy="4525962"/>
          </a:xfrm>
        </p:spPr>
        <p:txBody>
          <a:bodyPr/>
          <a:lstStyle/>
          <a:p>
            <a:pPr>
              <a:lnSpc>
                <a:spcPct val="100000"/>
              </a:lnSpc>
              <a:buNone/>
            </a:pPr>
            <a:r>
              <a:rPr lang="en-AU" b="0" dirty="0"/>
              <a:t>H</a:t>
            </a:r>
            <a:r>
              <a:rPr lang="en-AU" b="0" dirty="0" smtClean="0"/>
              <a:t>and hygiene </a:t>
            </a:r>
            <a:r>
              <a:rPr lang="en-AU" b="0" dirty="0"/>
              <a:t>should be performed on </a:t>
            </a:r>
            <a:r>
              <a:rPr lang="en-AU" b="0" dirty="0" smtClean="0"/>
              <a:t>exiting </a:t>
            </a:r>
            <a:r>
              <a:rPr lang="en-AU" b="0" dirty="0"/>
              <a:t>the CONTAMINATED zone, </a:t>
            </a:r>
            <a:r>
              <a:rPr lang="en-AU" b="0" dirty="0" smtClean="0"/>
              <a:t>AFTER </a:t>
            </a:r>
            <a:r>
              <a:rPr lang="en-AU" b="0" dirty="0"/>
              <a:t>touching the patient.</a:t>
            </a:r>
          </a:p>
          <a:p>
            <a:pPr>
              <a:lnSpc>
                <a:spcPct val="100000"/>
              </a:lnSpc>
              <a:buNone/>
            </a:pPr>
            <a:endParaRPr lang="en-AU" b="0" dirty="0" smtClean="0"/>
          </a:p>
          <a:p>
            <a:pPr>
              <a:lnSpc>
                <a:spcPct val="100000"/>
              </a:lnSpc>
              <a:buNone/>
            </a:pPr>
            <a:r>
              <a:rPr lang="en-AU" b="0" dirty="0" smtClean="0"/>
              <a:t>NOTE</a:t>
            </a:r>
            <a:r>
              <a:rPr lang="en-AU" b="0" dirty="0"/>
              <a:t>: if gloves </a:t>
            </a:r>
            <a:r>
              <a:rPr lang="en-AU" b="0" dirty="0" smtClean="0"/>
              <a:t>were worn, hand hygiene </a:t>
            </a:r>
            <a:r>
              <a:rPr lang="en-AU" b="0" dirty="0"/>
              <a:t>must still be performed </a:t>
            </a:r>
            <a:r>
              <a:rPr lang="en-AU" b="0" dirty="0" smtClean="0"/>
              <a:t>on removal of gloves.</a:t>
            </a:r>
            <a:endParaRPr lang="en-AU" b="0" dirty="0"/>
          </a:p>
        </p:txBody>
      </p:sp>
    </p:spTree>
    <p:extLst>
      <p:ext uri="{BB962C8B-B14F-4D97-AF65-F5344CB8AC3E}">
        <p14:creationId xmlns:p14="http://schemas.microsoft.com/office/powerpoint/2010/main" val="1641738471"/>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051"/>
          <p:cNvSpPr>
            <a:spLocks noGrp="1" noChangeArrowheads="1"/>
          </p:cNvSpPr>
          <p:nvPr>
            <p:ph idx="1"/>
          </p:nvPr>
        </p:nvSpPr>
        <p:spPr>
          <a:xfrm>
            <a:off x="323528" y="1052736"/>
            <a:ext cx="8229600" cy="4525963"/>
          </a:xfrm>
        </p:spPr>
        <p:txBody>
          <a:bodyPr/>
          <a:lstStyle/>
          <a:p>
            <a:pPr marL="0" indent="0">
              <a:lnSpc>
                <a:spcPct val="100000"/>
              </a:lnSpc>
              <a:buFont typeface="Arial" panose="020B0604020202020204" pitchFamily="34" charset="0"/>
              <a:buNone/>
            </a:pPr>
            <a:r>
              <a:rPr lang="en-AU" sz="2800" b="0" dirty="0" smtClean="0"/>
              <a:t>Dental assistant walks in, positions </a:t>
            </a:r>
            <a:r>
              <a:rPr lang="en-AU" sz="2800" b="0" dirty="0"/>
              <a:t>the patient </a:t>
            </a:r>
            <a:r>
              <a:rPr lang="en-AU" sz="2800" b="0" dirty="0" smtClean="0"/>
              <a:t>in </a:t>
            </a:r>
            <a:r>
              <a:rPr lang="en-AU" sz="2800" b="0" dirty="0"/>
              <a:t>the dental chair, assists the patient to apply safety glasses and bib, then moves to the clean zone</a:t>
            </a:r>
            <a:r>
              <a:rPr lang="en-AU" sz="2800" b="0" dirty="0" smtClean="0"/>
              <a:t>.</a:t>
            </a:r>
            <a:endParaRPr lang="en-AU" sz="2800" b="0" dirty="0"/>
          </a:p>
          <a:p>
            <a:pPr marL="342900" indent="-342900">
              <a:lnSpc>
                <a:spcPct val="100000"/>
              </a:lnSpc>
              <a:buFont typeface="Arial" panose="020B0604020202020204" pitchFamily="34" charset="0"/>
              <a:buChar char="•"/>
            </a:pPr>
            <a:endParaRPr lang="en-AU" sz="2800" b="0" dirty="0"/>
          </a:p>
          <a:p>
            <a:pPr marL="342900" indent="-342900">
              <a:lnSpc>
                <a:spcPct val="100000"/>
              </a:lnSpc>
              <a:buFont typeface="Arial" panose="020B0604020202020204" pitchFamily="34" charset="0"/>
              <a:buChar char="•"/>
            </a:pPr>
            <a:r>
              <a:rPr lang="en-AU" sz="2800" b="0" dirty="0" smtClean="0"/>
              <a:t>Hand hygiene </a:t>
            </a:r>
            <a:r>
              <a:rPr lang="en-AU" sz="2800" b="0" dirty="0"/>
              <a:t>should be performed </a:t>
            </a:r>
            <a:r>
              <a:rPr lang="en-AU" sz="2800" b="0" dirty="0" smtClean="0"/>
              <a:t>on leaving the CONTAMINATED zone BEFORE moving to the CLEAN zone.</a:t>
            </a:r>
            <a:endParaRPr lang="en-AU" sz="2800" b="0" dirty="0"/>
          </a:p>
          <a:p>
            <a:pPr marL="609600" indent="-609600" eaLnBrk="1" hangingPunct="1">
              <a:lnSpc>
                <a:spcPct val="100000"/>
              </a:lnSpc>
            </a:pPr>
            <a:endParaRPr lang="en-AU" sz="2800" b="0" dirty="0" smtClean="0"/>
          </a:p>
        </p:txBody>
      </p:sp>
      <p:sp>
        <p:nvSpPr>
          <p:cNvPr id="2" name="Title 1"/>
          <p:cNvSpPr>
            <a:spLocks noGrp="1"/>
          </p:cNvSpPr>
          <p:nvPr>
            <p:ph type="title"/>
          </p:nvPr>
        </p:nvSpPr>
        <p:spPr/>
        <p:txBody>
          <a:bodyPr/>
          <a:lstStyle/>
          <a:p>
            <a:pPr marL="0" indent="0">
              <a:lnSpc>
                <a:spcPct val="100000"/>
              </a:lnSpc>
              <a:buFont typeface="Arial" panose="020B0604020202020204" pitchFamily="34" charset="0"/>
              <a:buNone/>
            </a:pPr>
            <a:r>
              <a:rPr lang="en-AU" b="0" dirty="0" smtClean="0"/>
              <a:t>Example</a:t>
            </a:r>
            <a:endParaRPr lang="en-AU" b="0" dirty="0"/>
          </a:p>
        </p:txBody>
      </p:sp>
    </p:spTree>
    <p:extLst>
      <p:ext uri="{BB962C8B-B14F-4D97-AF65-F5344CB8AC3E}">
        <p14:creationId xmlns:p14="http://schemas.microsoft.com/office/powerpoint/2010/main" val="473061346"/>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AU" dirty="0" smtClean="0"/>
              <a:t>The Zones</a:t>
            </a:r>
            <a:endParaRPr lang="en-AU" dirty="0"/>
          </a:p>
        </p:txBody>
      </p:sp>
      <p:sp>
        <p:nvSpPr>
          <p:cNvPr id="3" name="Content Placeholder 2"/>
          <p:cNvSpPr>
            <a:spLocks noGrp="1"/>
          </p:cNvSpPr>
          <p:nvPr>
            <p:ph sz="half" idx="1"/>
          </p:nvPr>
        </p:nvSpPr>
        <p:spPr>
          <a:xfrm>
            <a:off x="395288" y="981075"/>
            <a:ext cx="8497192" cy="1655837"/>
          </a:xfrm>
        </p:spPr>
        <p:txBody>
          <a:bodyPr/>
          <a:lstStyle/>
          <a:p>
            <a:pPr>
              <a:lnSpc>
                <a:spcPct val="100000"/>
              </a:lnSpc>
              <a:buFont typeface="Arial" panose="020B0604020202020204" pitchFamily="34" charset="0"/>
              <a:buChar char="•"/>
            </a:pPr>
            <a:r>
              <a:rPr lang="en-AU" b="0" dirty="0" smtClean="0"/>
              <a:t>In the oral health setting there are two zones:</a:t>
            </a:r>
          </a:p>
          <a:p>
            <a:pPr marL="0" indent="0">
              <a:lnSpc>
                <a:spcPct val="100000"/>
              </a:lnSpc>
              <a:buNone/>
            </a:pPr>
            <a:endParaRPr lang="en-AU" sz="1800" b="0" dirty="0"/>
          </a:p>
          <a:p>
            <a:pPr marL="0" indent="0">
              <a:lnSpc>
                <a:spcPct val="100000"/>
              </a:lnSpc>
              <a:buNone/>
            </a:pPr>
            <a:r>
              <a:rPr lang="en-AU" b="0" dirty="0" smtClean="0"/>
              <a:t>The CONTAMINATED zone and the CLEAN zone –</a:t>
            </a:r>
          </a:p>
          <a:p>
            <a:pPr marL="0" indent="0">
              <a:lnSpc>
                <a:spcPct val="100000"/>
              </a:lnSpc>
              <a:buNone/>
            </a:pPr>
            <a:r>
              <a:rPr lang="en-AU" b="0" dirty="0"/>
              <a:t>	</a:t>
            </a:r>
            <a:r>
              <a:rPr lang="en-AU" b="0" dirty="0" smtClean="0"/>
              <a:t>			</a:t>
            </a:r>
            <a:endParaRPr lang="en-AU" b="0" dirty="0"/>
          </a:p>
          <a:p>
            <a:pPr marL="0" indent="0">
              <a:lnSpc>
                <a:spcPct val="100000"/>
              </a:lnSpc>
              <a:buNone/>
            </a:pPr>
            <a:endParaRPr lang="en-AU" b="0" dirty="0" smtClean="0"/>
          </a:p>
        </p:txBody>
      </p:sp>
      <p:sp>
        <p:nvSpPr>
          <p:cNvPr id="5" name="TextBox 4"/>
          <p:cNvSpPr txBox="1"/>
          <p:nvPr/>
        </p:nvSpPr>
        <p:spPr>
          <a:xfrm>
            <a:off x="4067944" y="2496294"/>
            <a:ext cx="4752528" cy="3453253"/>
          </a:xfrm>
          <a:prstGeom prst="rect">
            <a:avLst/>
          </a:prstGeom>
          <a:noFill/>
        </p:spPr>
        <p:txBody>
          <a:bodyPr wrap="square" rtlCol="0">
            <a:spAutoFit/>
          </a:bodyPr>
          <a:lstStyle/>
          <a:p>
            <a:pPr marL="342900" lvl="0" indent="-342900">
              <a:spcBef>
                <a:spcPct val="20000"/>
              </a:spcBef>
              <a:buFont typeface="Arial" panose="020B0604020202020204" pitchFamily="34" charset="0"/>
              <a:buChar char="•"/>
            </a:pPr>
            <a:r>
              <a:rPr lang="en-AU" sz="2000" kern="0" dirty="0" smtClean="0">
                <a:solidFill>
                  <a:srgbClr val="11559A"/>
                </a:solidFill>
                <a:latin typeface="Calibri" panose="020F0502020204030204" pitchFamily="34" charset="0"/>
              </a:rPr>
              <a:t>The </a:t>
            </a:r>
            <a:r>
              <a:rPr lang="en-AU" sz="2000" kern="0" dirty="0">
                <a:solidFill>
                  <a:srgbClr val="11559A"/>
                </a:solidFill>
                <a:latin typeface="Calibri" panose="020F0502020204030204" pitchFamily="34" charset="0"/>
              </a:rPr>
              <a:t>CONTAMINATED </a:t>
            </a:r>
            <a:r>
              <a:rPr lang="en-AU" sz="2000" kern="0" dirty="0" smtClean="0">
                <a:solidFill>
                  <a:srgbClr val="11559A"/>
                </a:solidFill>
                <a:latin typeface="Calibri" panose="020F0502020204030204" pitchFamily="34" charset="0"/>
              </a:rPr>
              <a:t>zone (or patient zone) </a:t>
            </a:r>
            <a:r>
              <a:rPr lang="en-AU" sz="2000" kern="0" dirty="0">
                <a:solidFill>
                  <a:srgbClr val="11559A"/>
                </a:solidFill>
                <a:latin typeface="Calibri" panose="020F0502020204030204" pitchFamily="34" charset="0"/>
              </a:rPr>
              <a:t>is the </a:t>
            </a:r>
            <a:r>
              <a:rPr lang="en-AU" sz="2000" kern="0" dirty="0" smtClean="0">
                <a:solidFill>
                  <a:srgbClr val="11559A"/>
                </a:solidFill>
                <a:latin typeface="Calibri" panose="020F0502020204030204" pitchFamily="34" charset="0"/>
              </a:rPr>
              <a:t>area directly around the </a:t>
            </a:r>
            <a:r>
              <a:rPr lang="en-AU" sz="2000" kern="0" dirty="0">
                <a:solidFill>
                  <a:srgbClr val="11559A"/>
                </a:solidFill>
                <a:latin typeface="Calibri" panose="020F0502020204030204" pitchFamily="34" charset="0"/>
              </a:rPr>
              <a:t>patient </a:t>
            </a:r>
            <a:r>
              <a:rPr lang="en-AU" sz="2000" kern="0" dirty="0" smtClean="0">
                <a:solidFill>
                  <a:srgbClr val="11559A"/>
                </a:solidFill>
                <a:latin typeface="Calibri" panose="020F0502020204030204" pitchFamily="34" charset="0"/>
              </a:rPr>
              <a:t>that may become contaminated </a:t>
            </a:r>
            <a:r>
              <a:rPr lang="en-AU" sz="2000" kern="0" dirty="0">
                <a:solidFill>
                  <a:srgbClr val="11559A"/>
                </a:solidFill>
                <a:latin typeface="Calibri" panose="020F0502020204030204" pitchFamily="34" charset="0"/>
              </a:rPr>
              <a:t>by the treatment </a:t>
            </a:r>
            <a:r>
              <a:rPr lang="en-AU" sz="2000" kern="0" dirty="0" smtClean="0">
                <a:solidFill>
                  <a:srgbClr val="11559A"/>
                </a:solidFill>
                <a:latin typeface="Calibri" panose="020F0502020204030204" pitchFamily="34" charset="0"/>
              </a:rPr>
              <a:t>once in progress, this includes the patient themselves.</a:t>
            </a:r>
          </a:p>
          <a:p>
            <a:pPr lvl="0">
              <a:spcBef>
                <a:spcPct val="20000"/>
              </a:spcBef>
            </a:pPr>
            <a:endParaRPr lang="en-AU" sz="1200" kern="0" dirty="0">
              <a:solidFill>
                <a:srgbClr val="11559A"/>
              </a:solidFill>
              <a:latin typeface="Calibri" panose="020F0502020204030204" pitchFamily="34" charset="0"/>
            </a:endParaRPr>
          </a:p>
          <a:p>
            <a:pPr marL="342900" lvl="0" indent="-342900">
              <a:spcBef>
                <a:spcPct val="20000"/>
              </a:spcBef>
              <a:buFont typeface="Arial" panose="020B0604020202020204" pitchFamily="34" charset="0"/>
              <a:buChar char="•"/>
            </a:pPr>
            <a:r>
              <a:rPr lang="en-AU" sz="2000" kern="0" dirty="0" smtClean="0">
                <a:solidFill>
                  <a:srgbClr val="11559A"/>
                </a:solidFill>
                <a:latin typeface="Calibri" panose="020F0502020204030204" pitchFamily="34" charset="0"/>
              </a:rPr>
              <a:t>The CLEAN zone (or healthcare zone) is the area outside of the contaminated </a:t>
            </a:r>
            <a:r>
              <a:rPr lang="en-AU" sz="2000" kern="0" dirty="0">
                <a:solidFill>
                  <a:srgbClr val="11559A"/>
                </a:solidFill>
                <a:latin typeface="Calibri" panose="020F0502020204030204" pitchFamily="34" charset="0"/>
              </a:rPr>
              <a:t>area </a:t>
            </a:r>
            <a:r>
              <a:rPr lang="en-AU" sz="2000" kern="0" dirty="0" smtClean="0">
                <a:solidFill>
                  <a:srgbClr val="11559A"/>
                </a:solidFill>
                <a:latin typeface="Calibri" panose="020F0502020204030204" pitchFamily="34" charset="0"/>
              </a:rPr>
              <a:t>and should </a:t>
            </a:r>
            <a:r>
              <a:rPr lang="en-AU" sz="2000" kern="0" dirty="0">
                <a:solidFill>
                  <a:srgbClr val="11559A"/>
                </a:solidFill>
                <a:latin typeface="Calibri" panose="020F0502020204030204" pitchFamily="34" charset="0"/>
              </a:rPr>
              <a:t>not become contaminated with patient blood or </a:t>
            </a:r>
            <a:r>
              <a:rPr lang="en-AU" sz="2000" kern="0" dirty="0" smtClean="0">
                <a:solidFill>
                  <a:srgbClr val="11559A"/>
                </a:solidFill>
                <a:latin typeface="Calibri" panose="020F0502020204030204" pitchFamily="34" charset="0"/>
              </a:rPr>
              <a:t>saliva</a:t>
            </a:r>
            <a:endParaRPr lang="en-AU" sz="2000" kern="0" dirty="0">
              <a:solidFill>
                <a:srgbClr val="11559A"/>
              </a:solidFill>
              <a:latin typeface="Calibri" panose="020F0502020204030204" pitchFamily="34" charset="0"/>
            </a:endParaRPr>
          </a:p>
        </p:txBody>
      </p:sp>
      <p:grpSp>
        <p:nvGrpSpPr>
          <p:cNvPr id="8" name="Group 7"/>
          <p:cNvGrpSpPr/>
          <p:nvPr/>
        </p:nvGrpSpPr>
        <p:grpSpPr>
          <a:xfrm>
            <a:off x="323528" y="2492896"/>
            <a:ext cx="3600400" cy="3168352"/>
            <a:chOff x="539552" y="2437895"/>
            <a:chExt cx="3356173" cy="287940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10" r="4721" b="5890"/>
            <a:stretch/>
          </p:blipFill>
          <p:spPr bwMode="auto">
            <a:xfrm>
              <a:off x="539552" y="2437895"/>
              <a:ext cx="3356173" cy="28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339752" y="2992451"/>
              <a:ext cx="1116335" cy="243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p:cNvSpPr/>
            <p:nvPr/>
          </p:nvSpPr>
          <p:spPr>
            <a:xfrm>
              <a:off x="1691680" y="5189364"/>
              <a:ext cx="1872208" cy="1279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90057"/>
            <a:stretch/>
          </p:blipFill>
          <p:spPr bwMode="auto">
            <a:xfrm rot="5400000">
              <a:off x="2275785" y="3814261"/>
              <a:ext cx="127931" cy="287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228188261"/>
      </p:ext>
    </p:extLst>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0"/>
            <a:ext cx="9144000" cy="1052736"/>
          </a:xfrm>
        </p:spPr>
        <p:txBody>
          <a:bodyPr/>
          <a:lstStyle/>
          <a:p>
            <a:pPr eaLnBrk="1" hangingPunct="1">
              <a:lnSpc>
                <a:spcPct val="100000"/>
              </a:lnSpc>
            </a:pPr>
            <a:r>
              <a:rPr lang="en-AU" sz="4000" b="0" dirty="0" smtClean="0">
                <a:cs typeface="Calibri" panose="020F0502020204030204" pitchFamily="34" charset="0"/>
              </a:rPr>
              <a:t>Moment 5 – After Touching Surroundings</a:t>
            </a:r>
          </a:p>
        </p:txBody>
      </p:sp>
      <p:sp>
        <p:nvSpPr>
          <p:cNvPr id="16387" name="Rectangle 3"/>
          <p:cNvSpPr>
            <a:spLocks noGrp="1" noChangeArrowheads="1"/>
          </p:cNvSpPr>
          <p:nvPr>
            <p:ph sz="half" idx="1"/>
          </p:nvPr>
        </p:nvSpPr>
        <p:spPr>
          <a:xfrm>
            <a:off x="5012776" y="1052736"/>
            <a:ext cx="4067944" cy="5040560"/>
          </a:xfrm>
        </p:spPr>
        <p:txBody>
          <a:bodyPr/>
          <a:lstStyle/>
          <a:p>
            <a:pPr marL="0" indent="0">
              <a:lnSpc>
                <a:spcPct val="100000"/>
              </a:lnSpc>
              <a:buNone/>
            </a:pPr>
            <a:r>
              <a:rPr lang="en-AU" sz="2400" b="0" dirty="0"/>
              <a:t>In the oral health setting </a:t>
            </a:r>
            <a:r>
              <a:rPr lang="en-AU" sz="2400" b="0" dirty="0" smtClean="0"/>
              <a:t>hand hygiene </a:t>
            </a:r>
            <a:r>
              <a:rPr lang="en-AU" sz="2400" b="0" dirty="0"/>
              <a:t>should be performed </a:t>
            </a:r>
          </a:p>
          <a:p>
            <a:pPr>
              <a:lnSpc>
                <a:spcPct val="100000"/>
              </a:lnSpc>
              <a:buFontTx/>
              <a:buChar char="-"/>
            </a:pPr>
            <a:r>
              <a:rPr lang="en-AU" sz="2400" b="0" dirty="0" smtClean="0"/>
              <a:t>On </a:t>
            </a:r>
            <a:r>
              <a:rPr lang="en-AU" sz="2400" b="0" dirty="0"/>
              <a:t>leaving the CONTAMINATED zone </a:t>
            </a:r>
            <a:r>
              <a:rPr lang="en-AU" sz="2400" b="0" dirty="0" smtClean="0"/>
              <a:t>if </a:t>
            </a:r>
            <a:r>
              <a:rPr lang="en-AU" sz="2400" b="0" u="sng" dirty="0" smtClean="0"/>
              <a:t>any</a:t>
            </a:r>
            <a:r>
              <a:rPr lang="en-AU" sz="2400" b="0" dirty="0" smtClean="0"/>
              <a:t> items </a:t>
            </a:r>
            <a:r>
              <a:rPr lang="en-AU" sz="2400" b="0" dirty="0"/>
              <a:t>have been touched. </a:t>
            </a:r>
            <a:endParaRPr lang="en-AU" sz="2400" b="0" dirty="0" smtClean="0"/>
          </a:p>
          <a:p>
            <a:pPr marL="0" indent="0">
              <a:lnSpc>
                <a:spcPct val="100000"/>
              </a:lnSpc>
              <a:buNone/>
            </a:pPr>
            <a:endParaRPr lang="en-AU" sz="2400" b="0" dirty="0"/>
          </a:p>
          <a:p>
            <a:pPr marL="0" indent="0">
              <a:lnSpc>
                <a:spcPct val="100000"/>
              </a:lnSpc>
              <a:buNone/>
            </a:pPr>
            <a:r>
              <a:rPr lang="en-AU" sz="2400" b="0" dirty="0"/>
              <a:t>This will protect the </a:t>
            </a:r>
            <a:r>
              <a:rPr lang="en-AU" sz="2400" b="0" u="sng" dirty="0"/>
              <a:t>staff</a:t>
            </a:r>
            <a:r>
              <a:rPr lang="en-AU" sz="2400" b="0" dirty="0"/>
              <a:t> and the </a:t>
            </a:r>
            <a:r>
              <a:rPr lang="en-AU" sz="2400" b="0" u="sng" dirty="0"/>
              <a:t>clean zone</a:t>
            </a:r>
            <a:r>
              <a:rPr lang="en-AU" sz="2400" b="0" dirty="0"/>
              <a:t> from potential contamination with patient organisms.</a:t>
            </a:r>
          </a:p>
        </p:txBody>
      </p:sp>
      <p:sp>
        <p:nvSpPr>
          <p:cNvPr id="16388" name="Rectangle 9"/>
          <p:cNvSpPr>
            <a:spLocks noChangeArrowheads="1"/>
          </p:cNvSpPr>
          <p:nvPr/>
        </p:nvSpPr>
        <p:spPr bwMode="auto">
          <a:xfrm>
            <a:off x="1908175" y="2492375"/>
            <a:ext cx="431800" cy="215900"/>
          </a:xfrm>
          <a:prstGeom prst="rect">
            <a:avLst/>
          </a:prstGeom>
          <a:solidFill>
            <a:schemeClr val="bg1">
              <a:alpha val="59999"/>
            </a:schemeClr>
          </a:solidFill>
          <a:ln w="9525">
            <a:noFill/>
            <a:miter lim="800000"/>
            <a:headEnd/>
            <a:tailEnd/>
          </a:ln>
        </p:spPr>
        <p:txBody>
          <a:bodyPr wrap="none" anchor="ctr"/>
          <a:lstStyle/>
          <a:p>
            <a:endParaRPr lang="en-US" dirty="0"/>
          </a:p>
        </p:txBody>
      </p:sp>
      <p:grpSp>
        <p:nvGrpSpPr>
          <p:cNvPr id="21" name="Group 20"/>
          <p:cNvGrpSpPr/>
          <p:nvPr/>
        </p:nvGrpSpPr>
        <p:grpSpPr>
          <a:xfrm>
            <a:off x="-3" y="1412776"/>
            <a:ext cx="5032598" cy="4067916"/>
            <a:chOff x="-3" y="1412776"/>
            <a:chExt cx="5032598" cy="4067916"/>
          </a:xfrm>
        </p:grpSpPr>
        <p:sp>
          <p:nvSpPr>
            <p:cNvPr id="7" name="Rectangle 5"/>
            <p:cNvSpPr>
              <a:spLocks noChangeArrowheads="1"/>
            </p:cNvSpPr>
            <p:nvPr/>
          </p:nvSpPr>
          <p:spPr bwMode="auto">
            <a:xfrm>
              <a:off x="3203575" y="2205038"/>
              <a:ext cx="1296988"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8" name="Rectangle 6"/>
            <p:cNvSpPr>
              <a:spLocks noChangeArrowheads="1"/>
            </p:cNvSpPr>
            <p:nvPr/>
          </p:nvSpPr>
          <p:spPr bwMode="auto">
            <a:xfrm>
              <a:off x="3348038" y="4221163"/>
              <a:ext cx="1368425" cy="1223962"/>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9" name="Rectangle 7"/>
            <p:cNvSpPr>
              <a:spLocks noChangeArrowheads="1"/>
            </p:cNvSpPr>
            <p:nvPr/>
          </p:nvSpPr>
          <p:spPr bwMode="auto">
            <a:xfrm>
              <a:off x="755650" y="3644900"/>
              <a:ext cx="1728788" cy="1223963"/>
            </a:xfrm>
            <a:prstGeom prst="rect">
              <a:avLst/>
            </a:prstGeom>
            <a:solidFill>
              <a:schemeClr val="bg1">
                <a:alpha val="79999"/>
              </a:schemeClr>
            </a:solidFill>
            <a:ln w="9525">
              <a:noFill/>
              <a:miter lim="800000"/>
              <a:headEnd/>
              <a:tailEnd/>
            </a:ln>
          </p:spPr>
          <p:txBody>
            <a:bodyPr wrap="none" anchor="ctr"/>
            <a:lstStyle/>
            <a:p>
              <a:endParaRPr lang="en-US" dirty="0"/>
            </a:p>
          </p:txBody>
        </p:sp>
        <p:sp>
          <p:nvSpPr>
            <p:cNvPr id="10" name="Rectangle 8"/>
            <p:cNvSpPr>
              <a:spLocks noChangeArrowheads="1"/>
            </p:cNvSpPr>
            <p:nvPr/>
          </p:nvSpPr>
          <p:spPr bwMode="auto">
            <a:xfrm>
              <a:off x="1835150" y="1412875"/>
              <a:ext cx="1728788" cy="1152525"/>
            </a:xfrm>
            <a:prstGeom prst="rect">
              <a:avLst/>
            </a:prstGeom>
            <a:solidFill>
              <a:schemeClr val="bg1">
                <a:alpha val="79999"/>
              </a:schemeClr>
            </a:solidFill>
            <a:ln w="9525">
              <a:noFill/>
              <a:miter lim="800000"/>
              <a:headEnd/>
              <a:tailEnd/>
            </a:ln>
          </p:spPr>
          <p:txBody>
            <a:bodyPr wrap="none" anchor="ctr"/>
            <a:lstStyle/>
            <a:p>
              <a:endParaRPr lang="en-US" dirty="0"/>
            </a:p>
          </p:txBody>
        </p:sp>
        <p:pic>
          <p:nvPicPr>
            <p:cNvPr id="11" name="Picture 10" descr="5 moments_Dental_Chair.jpeg"/>
            <p:cNvPicPr>
              <a:picLocks noChangeAspect="1"/>
            </p:cNvPicPr>
            <p:nvPr/>
          </p:nvPicPr>
          <p:blipFill>
            <a:blip r:embed="rId3" cstate="print"/>
            <a:stretch>
              <a:fillRect/>
            </a:stretch>
          </p:blipFill>
          <p:spPr>
            <a:xfrm>
              <a:off x="251520" y="1412776"/>
              <a:ext cx="4781075" cy="4067916"/>
            </a:xfrm>
            <a:prstGeom prst="rect">
              <a:avLst/>
            </a:prstGeom>
          </p:spPr>
        </p:pic>
        <p:sp>
          <p:nvSpPr>
            <p:cNvPr id="12" name="Rectangle 11"/>
            <p:cNvSpPr/>
            <p:nvPr/>
          </p:nvSpPr>
          <p:spPr>
            <a:xfrm>
              <a:off x="1907704" y="1556792"/>
              <a:ext cx="1008112" cy="108012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p:cNvSpPr/>
            <p:nvPr/>
          </p:nvSpPr>
          <p:spPr>
            <a:xfrm>
              <a:off x="3563888" y="2492896"/>
              <a:ext cx="648072" cy="792088"/>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p:nvSpPr>
          <p:spPr>
            <a:xfrm>
              <a:off x="2915816" y="1556792"/>
              <a:ext cx="864096"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4211960" y="2276872"/>
              <a:ext cx="720080" cy="129614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1115616" y="3645024"/>
              <a:ext cx="936104" cy="1008112"/>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p:cNvSpPr/>
            <p:nvPr/>
          </p:nvSpPr>
          <p:spPr>
            <a:xfrm>
              <a:off x="2051720" y="3717032"/>
              <a:ext cx="720080" cy="936104"/>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Flowchart: Stored Data 17"/>
            <p:cNvSpPr/>
            <p:nvPr/>
          </p:nvSpPr>
          <p:spPr>
            <a:xfrm rot="10800000">
              <a:off x="-3" y="2492896"/>
              <a:ext cx="1512167" cy="792088"/>
            </a:xfrm>
            <a:prstGeom prst="flowChartOnlineStorag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Rectangle 18"/>
            <p:cNvSpPr/>
            <p:nvPr/>
          </p:nvSpPr>
          <p:spPr>
            <a:xfrm>
              <a:off x="971600" y="2132856"/>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20" name="Rectangle 19"/>
          <p:cNvSpPr/>
          <p:nvPr/>
        </p:nvSpPr>
        <p:spPr>
          <a:xfrm>
            <a:off x="1043608" y="3284984"/>
            <a:ext cx="720080" cy="360040"/>
          </a:xfrm>
          <a:prstGeom prst="rect">
            <a:avLst/>
          </a:prstGeom>
          <a:solidFill>
            <a:schemeClr val="bg1">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23850" y="0"/>
            <a:ext cx="8362950" cy="1052736"/>
          </a:xfrm>
        </p:spPr>
        <p:txBody>
          <a:bodyPr/>
          <a:lstStyle/>
          <a:p>
            <a:pPr eaLnBrk="1" hangingPunct="1">
              <a:lnSpc>
                <a:spcPct val="100000"/>
              </a:lnSpc>
            </a:pPr>
            <a:r>
              <a:rPr lang="en-US" b="0" dirty="0" smtClean="0"/>
              <a:t>Immediate Patient Surroundings</a:t>
            </a:r>
            <a:endParaRPr lang="en-AU" b="0" dirty="0" smtClean="0"/>
          </a:p>
        </p:txBody>
      </p:sp>
      <p:sp>
        <p:nvSpPr>
          <p:cNvPr id="41987" name="Rectangle 3"/>
          <p:cNvSpPr>
            <a:spLocks noGrp="1" noChangeArrowheads="1"/>
          </p:cNvSpPr>
          <p:nvPr>
            <p:ph idx="1"/>
          </p:nvPr>
        </p:nvSpPr>
        <p:spPr>
          <a:xfrm>
            <a:off x="468313" y="1196752"/>
            <a:ext cx="8229600" cy="5102448"/>
          </a:xfrm>
        </p:spPr>
        <p:txBody>
          <a:bodyPr/>
          <a:lstStyle/>
          <a:p>
            <a:pPr lvl="1" eaLnBrk="1" hangingPunct="1">
              <a:lnSpc>
                <a:spcPct val="100000"/>
              </a:lnSpc>
              <a:buFontTx/>
              <a:buNone/>
            </a:pPr>
            <a:r>
              <a:rPr lang="en-US" sz="3200" b="0" dirty="0" smtClean="0"/>
              <a:t>	</a:t>
            </a:r>
            <a:r>
              <a:rPr lang="en-US" sz="3200" b="0" dirty="0" smtClean="0">
                <a:solidFill>
                  <a:srgbClr val="11559A"/>
                </a:solidFill>
              </a:rPr>
              <a:t>A space temporarily dedicated to an individual patient for that patient’s visit-</a:t>
            </a:r>
            <a:r>
              <a:rPr lang="en-US" b="0" dirty="0" smtClean="0">
                <a:solidFill>
                  <a:srgbClr val="11559A"/>
                </a:solidFill>
              </a:rPr>
              <a:t>  </a:t>
            </a:r>
          </a:p>
          <a:p>
            <a:pPr lvl="1" eaLnBrk="1" hangingPunct="1">
              <a:lnSpc>
                <a:spcPct val="100000"/>
              </a:lnSpc>
              <a:buFontTx/>
              <a:buNone/>
            </a:pPr>
            <a:r>
              <a:rPr lang="en-US" b="0" dirty="0" smtClean="0"/>
              <a:t>	</a:t>
            </a:r>
            <a:r>
              <a:rPr lang="en-US" b="0" i="1" dirty="0" smtClean="0"/>
              <a:t>In the oral health setting this includes:</a:t>
            </a:r>
          </a:p>
          <a:p>
            <a:pPr marL="1143000" lvl="2" indent="-228600" eaLnBrk="1" hangingPunct="1">
              <a:lnSpc>
                <a:spcPct val="100000"/>
              </a:lnSpc>
              <a:buFont typeface="Arial" panose="020B0604020202020204" pitchFamily="34" charset="0"/>
              <a:buChar char="•"/>
            </a:pPr>
            <a:r>
              <a:rPr lang="en-US" b="0" dirty="0" smtClean="0"/>
              <a:t>Dental chair and equipment</a:t>
            </a:r>
          </a:p>
          <a:p>
            <a:pPr marL="1143000" lvl="2" indent="-228600" eaLnBrk="1" hangingPunct="1">
              <a:lnSpc>
                <a:spcPct val="100000"/>
              </a:lnSpc>
              <a:buFont typeface="Arial" panose="020B0604020202020204" pitchFamily="34" charset="0"/>
              <a:buChar char="•"/>
            </a:pPr>
            <a:r>
              <a:rPr lang="en-US" b="0" dirty="0" smtClean="0"/>
              <a:t>Patient’s personal belongings </a:t>
            </a:r>
          </a:p>
          <a:p>
            <a:pPr marL="1143000" lvl="2" indent="-228600">
              <a:lnSpc>
                <a:spcPct val="100000"/>
              </a:lnSpc>
              <a:buFont typeface="Arial" panose="020B0604020202020204" pitchFamily="34" charset="0"/>
              <a:buChar char="•"/>
            </a:pPr>
            <a:r>
              <a:rPr lang="en-US" b="0" dirty="0" smtClean="0"/>
              <a:t>Anything touched by HCW (other than items used during </a:t>
            </a:r>
            <a:r>
              <a:rPr lang="en-US" b="0" dirty="0"/>
              <a:t>a </a:t>
            </a:r>
            <a:r>
              <a:rPr lang="en-US" b="0" dirty="0" smtClean="0"/>
              <a:t>procedure/treatment) while caring for that patient</a:t>
            </a:r>
            <a:endParaRPr lang="en-AU" b="0" dirty="0" smtClean="0"/>
          </a:p>
        </p:txBody>
      </p:sp>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lnSpc>
                <a:spcPct val="100000"/>
              </a:lnSpc>
            </a:pPr>
            <a:r>
              <a:rPr lang="en-AU" b="0" dirty="0" smtClean="0"/>
              <a:t>Key Principle for Oral Health</a:t>
            </a:r>
          </a:p>
        </p:txBody>
      </p:sp>
      <p:sp>
        <p:nvSpPr>
          <p:cNvPr id="168963" name="Rectangle 3"/>
          <p:cNvSpPr>
            <a:spLocks noGrp="1" noChangeArrowheads="1"/>
          </p:cNvSpPr>
          <p:nvPr>
            <p:ph idx="1"/>
          </p:nvPr>
        </p:nvSpPr>
        <p:spPr>
          <a:xfrm>
            <a:off x="395536" y="1196752"/>
            <a:ext cx="8280920" cy="4525962"/>
          </a:xfrm>
        </p:spPr>
        <p:txBody>
          <a:bodyPr/>
          <a:lstStyle/>
          <a:p>
            <a:pPr>
              <a:lnSpc>
                <a:spcPct val="100000"/>
              </a:lnSpc>
              <a:buNone/>
            </a:pPr>
            <a:r>
              <a:rPr lang="en-AU" b="0" dirty="0"/>
              <a:t>H</a:t>
            </a:r>
            <a:r>
              <a:rPr lang="en-AU" b="0" dirty="0" smtClean="0"/>
              <a:t>and hygiene </a:t>
            </a:r>
            <a:r>
              <a:rPr lang="en-AU" b="0" dirty="0"/>
              <a:t>should be performed on </a:t>
            </a:r>
            <a:r>
              <a:rPr lang="en-AU" b="0" dirty="0" smtClean="0"/>
              <a:t>exiting </a:t>
            </a:r>
            <a:r>
              <a:rPr lang="en-AU" b="0" dirty="0"/>
              <a:t>the CONTAMINATED zone, </a:t>
            </a:r>
            <a:r>
              <a:rPr lang="en-AU" b="0" dirty="0" smtClean="0"/>
              <a:t>AFTER </a:t>
            </a:r>
            <a:r>
              <a:rPr lang="en-AU" b="0" dirty="0"/>
              <a:t>touching the </a:t>
            </a:r>
            <a:r>
              <a:rPr lang="en-AU" b="0" dirty="0" smtClean="0"/>
              <a:t>surroundings.</a:t>
            </a:r>
            <a:endParaRPr lang="en-AU" b="0" dirty="0"/>
          </a:p>
          <a:p>
            <a:pPr>
              <a:lnSpc>
                <a:spcPct val="100000"/>
              </a:lnSpc>
              <a:buNone/>
            </a:pPr>
            <a:r>
              <a:rPr lang="en-AU" b="0" dirty="0"/>
              <a:t>NOTE: </a:t>
            </a:r>
            <a:endParaRPr lang="en-AU" b="0" dirty="0" smtClean="0"/>
          </a:p>
          <a:p>
            <a:pPr>
              <a:lnSpc>
                <a:spcPct val="100000"/>
              </a:lnSpc>
              <a:buNone/>
            </a:pPr>
            <a:r>
              <a:rPr lang="en-AU" b="0" dirty="0" smtClean="0"/>
              <a:t>- If </a:t>
            </a:r>
            <a:r>
              <a:rPr lang="en-AU" b="0" dirty="0"/>
              <a:t>gloves </a:t>
            </a:r>
            <a:r>
              <a:rPr lang="en-AU" b="0" dirty="0" smtClean="0"/>
              <a:t>were worn, hand hygiene </a:t>
            </a:r>
            <a:r>
              <a:rPr lang="en-AU" b="0" dirty="0"/>
              <a:t>must still be performed </a:t>
            </a:r>
            <a:r>
              <a:rPr lang="en-AU" b="0" dirty="0" smtClean="0"/>
              <a:t>on removal of gloves.</a:t>
            </a:r>
          </a:p>
          <a:p>
            <a:pPr>
              <a:lnSpc>
                <a:spcPct val="100000"/>
              </a:lnSpc>
              <a:buNone/>
            </a:pPr>
            <a:r>
              <a:rPr lang="en-AU" b="0" dirty="0" smtClean="0"/>
              <a:t>- If </a:t>
            </a:r>
            <a:r>
              <a:rPr lang="en-AU" b="0" dirty="0"/>
              <a:t>there has been contact with the patient’s blood or saliva this will be a Moment 3.</a:t>
            </a:r>
          </a:p>
          <a:p>
            <a:pPr>
              <a:lnSpc>
                <a:spcPct val="100000"/>
              </a:lnSpc>
              <a:buNone/>
            </a:pPr>
            <a:endParaRPr lang="en-AU" b="0" dirty="0"/>
          </a:p>
        </p:txBody>
      </p:sp>
    </p:spTree>
    <p:extLst>
      <p:ext uri="{BB962C8B-B14F-4D97-AF65-F5344CB8AC3E}">
        <p14:creationId xmlns:p14="http://schemas.microsoft.com/office/powerpoint/2010/main" val="3838170699"/>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89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362950" cy="908720"/>
          </a:xfrm>
        </p:spPr>
        <p:txBody>
          <a:bodyPr/>
          <a:lstStyle/>
          <a:p>
            <a:pPr eaLnBrk="1" hangingPunct="1">
              <a:lnSpc>
                <a:spcPct val="100000"/>
              </a:lnSpc>
            </a:pPr>
            <a:r>
              <a:rPr lang="en-AU" b="0" dirty="0" smtClean="0">
                <a:cs typeface="Calibri" panose="020F0502020204030204" pitchFamily="34" charset="0"/>
              </a:rPr>
              <a:t>Moment 5</a:t>
            </a:r>
          </a:p>
        </p:txBody>
      </p:sp>
      <p:graphicFrame>
        <p:nvGraphicFramePr>
          <p:cNvPr id="259092" name="Group 20"/>
          <p:cNvGraphicFramePr>
            <a:graphicFrameLocks noGrp="1"/>
          </p:cNvGraphicFramePr>
          <p:nvPr>
            <p:ph type="tbl" idx="1"/>
            <p:extLst>
              <p:ext uri="{D42A27DB-BD31-4B8C-83A1-F6EECF244321}">
                <p14:modId xmlns:p14="http://schemas.microsoft.com/office/powerpoint/2010/main" val="3920113091"/>
              </p:ext>
            </p:extLst>
          </p:nvPr>
        </p:nvGraphicFramePr>
        <p:xfrm>
          <a:off x="457200" y="1600200"/>
          <a:ext cx="8362950" cy="2234629"/>
        </p:xfrm>
        <a:graphic>
          <a:graphicData uri="http://schemas.openxmlformats.org/drawingml/2006/table">
            <a:tbl>
              <a:tblPr/>
              <a:tblGrid>
                <a:gridCol w="4181475"/>
                <a:gridCol w="4181475"/>
              </a:tblGrid>
              <a:tr h="582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When: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4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Examples: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2716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After touching the patient’s immediate surroundings when the patient has not been touched.</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On exit of zone if you have been in contact with the patient’s belongings.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Patient surroundings include: Chair, Equipment, Control panel for chair &amp; x-ray, Light switches, Personal belongings.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AU" sz="16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r>
            </a:tbl>
          </a:graphicData>
        </a:graphic>
      </p:graphicFrame>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051"/>
          <p:cNvSpPr>
            <a:spLocks noGrp="1" noChangeArrowheads="1"/>
          </p:cNvSpPr>
          <p:nvPr>
            <p:ph idx="1"/>
          </p:nvPr>
        </p:nvSpPr>
        <p:spPr>
          <a:xfrm>
            <a:off x="323528" y="1052736"/>
            <a:ext cx="8229600" cy="4525963"/>
          </a:xfrm>
        </p:spPr>
        <p:txBody>
          <a:bodyPr/>
          <a:lstStyle/>
          <a:p>
            <a:pPr marL="0" indent="0">
              <a:lnSpc>
                <a:spcPct val="100000"/>
              </a:lnSpc>
              <a:buFont typeface="Arial" panose="020B0604020202020204" pitchFamily="34" charset="0"/>
              <a:buNone/>
            </a:pPr>
            <a:r>
              <a:rPr lang="en-AU" sz="2800" b="0" dirty="0" smtClean="0"/>
              <a:t>Dental assistant walks in</a:t>
            </a:r>
            <a:r>
              <a:rPr lang="en-AU" sz="2800" b="0" dirty="0"/>
              <a:t>, </a:t>
            </a:r>
            <a:r>
              <a:rPr lang="en-AU" sz="2800" b="0" dirty="0" smtClean="0"/>
              <a:t>adjusts </a:t>
            </a:r>
            <a:r>
              <a:rPr lang="en-AU" sz="2800" b="0" dirty="0"/>
              <a:t>the patient position by touching the control panel and then moves out of the </a:t>
            </a:r>
            <a:r>
              <a:rPr lang="en-AU" sz="2800" b="0" dirty="0" smtClean="0"/>
              <a:t>contaminated </a:t>
            </a:r>
            <a:r>
              <a:rPr lang="en-AU" sz="2800" b="0" dirty="0"/>
              <a:t>zone</a:t>
            </a:r>
            <a:r>
              <a:rPr lang="en-AU" sz="2800" b="0" dirty="0" smtClean="0"/>
              <a:t>.</a:t>
            </a:r>
            <a:endParaRPr lang="en-AU" sz="2800" b="0" dirty="0"/>
          </a:p>
          <a:p>
            <a:pPr marL="342900" indent="-342900">
              <a:lnSpc>
                <a:spcPct val="100000"/>
              </a:lnSpc>
              <a:buFont typeface="Arial" panose="020B0604020202020204" pitchFamily="34" charset="0"/>
              <a:buChar char="•"/>
            </a:pPr>
            <a:endParaRPr lang="en-AU" sz="2800" b="0" dirty="0"/>
          </a:p>
          <a:p>
            <a:pPr marL="342900" indent="-342900">
              <a:lnSpc>
                <a:spcPct val="100000"/>
              </a:lnSpc>
              <a:buFont typeface="Arial" panose="020B0604020202020204" pitchFamily="34" charset="0"/>
              <a:buChar char="•"/>
            </a:pPr>
            <a:r>
              <a:rPr lang="en-AU" sz="2800" b="0" dirty="0"/>
              <a:t>H</a:t>
            </a:r>
            <a:r>
              <a:rPr lang="en-AU" sz="2800" b="0" dirty="0" smtClean="0"/>
              <a:t>and hygiene </a:t>
            </a:r>
            <a:r>
              <a:rPr lang="en-AU" sz="2800" b="0" dirty="0"/>
              <a:t>should be performed </a:t>
            </a:r>
            <a:r>
              <a:rPr lang="en-AU" sz="2800" b="0" dirty="0" smtClean="0"/>
              <a:t>on leaving the CONTAMINATED zone.</a:t>
            </a:r>
            <a:endParaRPr lang="en-AU" sz="2800" b="0" dirty="0"/>
          </a:p>
          <a:p>
            <a:pPr marL="609600" indent="-609600" eaLnBrk="1" hangingPunct="1">
              <a:lnSpc>
                <a:spcPct val="100000"/>
              </a:lnSpc>
            </a:pPr>
            <a:endParaRPr lang="en-AU" sz="2800" b="0" dirty="0" smtClean="0"/>
          </a:p>
        </p:txBody>
      </p:sp>
      <p:sp>
        <p:nvSpPr>
          <p:cNvPr id="2" name="Title 1"/>
          <p:cNvSpPr>
            <a:spLocks noGrp="1"/>
          </p:cNvSpPr>
          <p:nvPr>
            <p:ph type="title"/>
          </p:nvPr>
        </p:nvSpPr>
        <p:spPr/>
        <p:txBody>
          <a:bodyPr/>
          <a:lstStyle/>
          <a:p>
            <a:pPr>
              <a:lnSpc>
                <a:spcPct val="100000"/>
              </a:lnSpc>
            </a:pPr>
            <a:r>
              <a:rPr lang="en-AU" b="0" dirty="0" smtClean="0"/>
              <a:t>Example</a:t>
            </a:r>
            <a:endParaRPr lang="en-AU" b="0" dirty="0"/>
          </a:p>
        </p:txBody>
      </p:sp>
    </p:spTree>
    <p:extLst>
      <p:ext uri="{BB962C8B-B14F-4D97-AF65-F5344CB8AC3E}">
        <p14:creationId xmlns:p14="http://schemas.microsoft.com/office/powerpoint/2010/main" val="2548813190"/>
      </p:ext>
    </p:extLst>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AU" b="0" dirty="0" smtClean="0"/>
              <a:t>Glove Use</a:t>
            </a:r>
            <a:endParaRPr lang="en-AU" b="0" dirty="0"/>
          </a:p>
        </p:txBody>
      </p:sp>
      <p:sp>
        <p:nvSpPr>
          <p:cNvPr id="3" name="Content Placeholder 2"/>
          <p:cNvSpPr>
            <a:spLocks noGrp="1"/>
          </p:cNvSpPr>
          <p:nvPr>
            <p:ph idx="1"/>
          </p:nvPr>
        </p:nvSpPr>
        <p:spPr/>
        <p:txBody>
          <a:bodyPr/>
          <a:lstStyle/>
          <a:p>
            <a:pPr marL="514350" indent="-514350">
              <a:lnSpc>
                <a:spcPct val="100000"/>
              </a:lnSpc>
              <a:buFont typeface="Arial" pitchFamily="34" charset="0"/>
              <a:buChar char="•"/>
            </a:pPr>
            <a:r>
              <a:rPr lang="en-AU" sz="2800" b="0" dirty="0" smtClean="0"/>
              <a:t>Gloves are not a substitute for hand hygiene </a:t>
            </a:r>
          </a:p>
          <a:p>
            <a:pPr marL="514350" indent="-514350">
              <a:lnSpc>
                <a:spcPct val="100000"/>
              </a:lnSpc>
              <a:buFont typeface="Arial" pitchFamily="34" charset="0"/>
              <a:buChar char="•"/>
            </a:pPr>
            <a:r>
              <a:rPr lang="en-AU" sz="2800" b="0" dirty="0"/>
              <a:t>H</a:t>
            </a:r>
            <a:r>
              <a:rPr lang="en-AU" sz="2800" b="0" dirty="0" smtClean="0"/>
              <a:t>and hygiene should be performed before &amp; after all glove use</a:t>
            </a:r>
          </a:p>
          <a:p>
            <a:pPr marL="514350" indent="-514350">
              <a:lnSpc>
                <a:spcPct val="100000"/>
              </a:lnSpc>
              <a:buFont typeface="Arial" pitchFamily="34" charset="0"/>
              <a:buChar char="•"/>
            </a:pPr>
            <a:r>
              <a:rPr lang="en-AU" sz="2800" b="0" dirty="0" smtClean="0"/>
              <a:t>Always perform hand hygiene immediately prior to donning gloves</a:t>
            </a:r>
          </a:p>
          <a:p>
            <a:pPr marL="514350" indent="-514350">
              <a:lnSpc>
                <a:spcPct val="100000"/>
              </a:lnSpc>
              <a:buFont typeface="Arial" pitchFamily="34" charset="0"/>
              <a:buChar char="•"/>
            </a:pPr>
            <a:r>
              <a:rPr lang="en-AU" sz="2800" b="0" dirty="0" smtClean="0"/>
              <a:t>Always perform hand hygiene immediately after removing gloves</a:t>
            </a:r>
          </a:p>
          <a:p>
            <a:pPr marL="514350" indent="-514350">
              <a:lnSpc>
                <a:spcPct val="100000"/>
              </a:lnSpc>
              <a:buFont typeface="Arial" pitchFamily="34" charset="0"/>
              <a:buChar char="•"/>
            </a:pPr>
            <a:r>
              <a:rPr lang="en-AU" sz="2800" b="0" dirty="0" smtClean="0"/>
              <a:t>Gloves are a single use item: they are to be used once and disposed off, not disinfected or washed</a:t>
            </a:r>
          </a:p>
          <a:p>
            <a:pPr marL="514350" indent="-514350">
              <a:lnSpc>
                <a:spcPct val="100000"/>
              </a:lnSpc>
              <a:buFont typeface="Arial" pitchFamily="34" charset="0"/>
              <a:buChar char="•"/>
            </a:pPr>
            <a:endParaRPr lang="en-AU" sz="2800" b="0" dirty="0"/>
          </a:p>
        </p:txBody>
      </p:sp>
    </p:spTree>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6613"/>
          </a:xfrm>
        </p:spPr>
        <p:txBody>
          <a:bodyPr/>
          <a:lstStyle/>
          <a:p>
            <a:pPr>
              <a:lnSpc>
                <a:spcPct val="100000"/>
              </a:lnSpc>
            </a:pPr>
            <a:r>
              <a:rPr lang="en-AU" sz="3600" dirty="0" smtClean="0"/>
              <a:t>Key Message for </a:t>
            </a:r>
            <a:r>
              <a:rPr lang="en-AU" sz="3600" dirty="0"/>
              <a:t>H</a:t>
            </a:r>
            <a:r>
              <a:rPr lang="en-AU" sz="3600" dirty="0" smtClean="0"/>
              <a:t>and </a:t>
            </a:r>
            <a:r>
              <a:rPr lang="en-AU" sz="3600" dirty="0"/>
              <a:t>H</a:t>
            </a:r>
            <a:r>
              <a:rPr lang="en-AU" sz="3600" dirty="0" smtClean="0"/>
              <a:t>ygiene in Oral Health</a:t>
            </a:r>
            <a:endParaRPr lang="en-AU" sz="3600" dirty="0"/>
          </a:p>
        </p:txBody>
      </p:sp>
      <p:sp>
        <p:nvSpPr>
          <p:cNvPr id="3" name="Content Placeholder 2"/>
          <p:cNvSpPr>
            <a:spLocks noGrp="1"/>
          </p:cNvSpPr>
          <p:nvPr>
            <p:ph idx="1"/>
          </p:nvPr>
        </p:nvSpPr>
        <p:spPr>
          <a:xfrm>
            <a:off x="179512" y="1052736"/>
            <a:ext cx="8856984" cy="4608165"/>
          </a:xfrm>
        </p:spPr>
        <p:txBody>
          <a:bodyPr/>
          <a:lstStyle/>
          <a:p>
            <a:pPr marL="342900" indent="-342900">
              <a:lnSpc>
                <a:spcPct val="100000"/>
              </a:lnSpc>
              <a:buFont typeface="Arial" panose="020B0604020202020204" pitchFamily="34" charset="0"/>
              <a:buChar char="•"/>
            </a:pPr>
            <a:r>
              <a:rPr lang="en-AU" sz="2400" b="0" dirty="0"/>
              <a:t>P</a:t>
            </a:r>
            <a:r>
              <a:rPr lang="en-AU" sz="2400" b="0" dirty="0" smtClean="0"/>
              <a:t>erform hand hygiene on entering the Contaminated Zone </a:t>
            </a:r>
            <a:r>
              <a:rPr lang="en-AU" sz="2400" b="0" dirty="0"/>
              <a:t>(patient zone</a:t>
            </a:r>
            <a:r>
              <a:rPr lang="en-AU" sz="2400" b="0" dirty="0" smtClean="0"/>
              <a:t>)</a:t>
            </a:r>
          </a:p>
          <a:p>
            <a:pPr marL="342900" indent="-342900">
              <a:lnSpc>
                <a:spcPct val="100000"/>
              </a:lnSpc>
              <a:buFont typeface="Arial" panose="020B0604020202020204" pitchFamily="34" charset="0"/>
              <a:buChar char="•"/>
            </a:pPr>
            <a:r>
              <a:rPr lang="en-AU" sz="2400" b="0" dirty="0"/>
              <a:t>Perform </a:t>
            </a:r>
            <a:r>
              <a:rPr lang="en-AU" sz="2400" b="0" dirty="0" smtClean="0"/>
              <a:t>hand hygiene </a:t>
            </a:r>
            <a:r>
              <a:rPr lang="en-AU" sz="2400" b="0" dirty="0"/>
              <a:t>on </a:t>
            </a:r>
            <a:r>
              <a:rPr lang="en-AU" sz="2400" b="0" dirty="0" smtClean="0"/>
              <a:t>leaving </a:t>
            </a:r>
            <a:r>
              <a:rPr lang="en-AU" sz="2400" b="0" dirty="0"/>
              <a:t>the Contaminated Zone (patient zone</a:t>
            </a:r>
            <a:r>
              <a:rPr lang="en-AU" sz="2400" b="0" dirty="0" smtClean="0"/>
              <a:t>)</a:t>
            </a:r>
          </a:p>
          <a:p>
            <a:pPr marL="342900" indent="-342900">
              <a:lnSpc>
                <a:spcPct val="100000"/>
              </a:lnSpc>
              <a:buFont typeface="Arial" panose="020B0604020202020204" pitchFamily="34" charset="0"/>
              <a:buChar char="•"/>
            </a:pPr>
            <a:r>
              <a:rPr lang="en-AU" sz="2400" b="0" dirty="0" smtClean="0"/>
              <a:t>If moving between the Contaminated and Clean Zones, hand hygiene is ALWAYS required</a:t>
            </a:r>
          </a:p>
          <a:p>
            <a:pPr marL="342900" indent="-342900">
              <a:lnSpc>
                <a:spcPct val="100000"/>
              </a:lnSpc>
              <a:buFont typeface="Arial" panose="020B0604020202020204" pitchFamily="34" charset="0"/>
              <a:buChar char="•"/>
            </a:pPr>
            <a:r>
              <a:rPr lang="en-AU" sz="2400" b="0" dirty="0"/>
              <a:t>Perform </a:t>
            </a:r>
            <a:r>
              <a:rPr lang="en-AU" sz="2400" b="0" dirty="0" smtClean="0"/>
              <a:t>hand hygiene </a:t>
            </a:r>
            <a:r>
              <a:rPr lang="en-AU" sz="2400" b="0" dirty="0"/>
              <a:t>immediately prior to donning gloves</a:t>
            </a:r>
          </a:p>
          <a:p>
            <a:pPr marL="342900" indent="-342900">
              <a:lnSpc>
                <a:spcPct val="100000"/>
              </a:lnSpc>
              <a:buFont typeface="Arial" panose="020B0604020202020204" pitchFamily="34" charset="0"/>
              <a:buChar char="•"/>
            </a:pPr>
            <a:r>
              <a:rPr lang="en-AU" sz="2400" b="0" dirty="0"/>
              <a:t>Perform </a:t>
            </a:r>
            <a:r>
              <a:rPr lang="en-AU" sz="2400" b="0" dirty="0" smtClean="0"/>
              <a:t>hand hygiene </a:t>
            </a:r>
            <a:r>
              <a:rPr lang="en-AU" sz="2400" b="0" dirty="0"/>
              <a:t>immediately after removing </a:t>
            </a:r>
            <a:r>
              <a:rPr lang="en-AU" sz="2400" b="0" dirty="0" smtClean="0"/>
              <a:t>gloves</a:t>
            </a:r>
          </a:p>
          <a:p>
            <a:pPr marL="57150" indent="0">
              <a:lnSpc>
                <a:spcPct val="100000"/>
              </a:lnSpc>
              <a:buFont typeface="Arial" panose="020B0604020202020204" pitchFamily="34" charset="0"/>
              <a:buNone/>
            </a:pPr>
            <a:r>
              <a:rPr lang="en-AU" sz="2400" b="0" dirty="0" smtClean="0"/>
              <a:t>If you always follow these principles you will always be protecting the PATIENT, YOURSELF, other STAFF and the CLEAN ZONE.</a:t>
            </a:r>
            <a:endParaRPr lang="en-AU" sz="2400" b="0" dirty="0"/>
          </a:p>
          <a:p>
            <a:pPr lvl="1">
              <a:lnSpc>
                <a:spcPct val="100000"/>
              </a:lnSpc>
            </a:pPr>
            <a:endParaRPr lang="en-AU" sz="2400" b="0" dirty="0"/>
          </a:p>
        </p:txBody>
      </p:sp>
    </p:spTree>
    <p:extLst>
      <p:ext uri="{BB962C8B-B14F-4D97-AF65-F5344CB8AC3E}">
        <p14:creationId xmlns:p14="http://schemas.microsoft.com/office/powerpoint/2010/main" val="1875399662"/>
      </p:ext>
    </p:extLst>
  </p:cSld>
  <p:clrMapOvr>
    <a:masterClrMapping/>
  </p:clrMapOvr>
  <p:transition advClick="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18373"/>
            <a:ext cx="9144000" cy="769441"/>
          </a:xfrm>
          <a:prstGeom prst="rect">
            <a:avLst/>
          </a:prstGeom>
          <a:noFill/>
        </p:spPr>
        <p:txBody>
          <a:bodyPr wrap="square" rtlCol="0">
            <a:spAutoFit/>
          </a:bodyPr>
          <a:lstStyle/>
          <a:p>
            <a:pPr algn="ctr"/>
            <a:r>
              <a:rPr lang="en-AU" sz="4400" b="1" dirty="0" smtClean="0">
                <a:solidFill>
                  <a:schemeClr val="bg1"/>
                </a:solidFill>
                <a:latin typeface="Calibri" panose="020F0502020204030204" pitchFamily="34" charset="0"/>
                <a:cs typeface="Calibri" panose="020F0502020204030204" pitchFamily="34" charset="0"/>
              </a:rPr>
              <a:t>The 5 Moments</a:t>
            </a:r>
            <a:endParaRPr lang="en-AU" sz="4400" b="1" dirty="0">
              <a:solidFill>
                <a:schemeClr val="bg1"/>
              </a:solidFill>
              <a:latin typeface="Calibri" panose="020F0502020204030204" pitchFamily="34" charset="0"/>
              <a:cs typeface="Calibri" panose="020F0502020204030204" pitchFamily="34" charset="0"/>
            </a:endParaRPr>
          </a:p>
        </p:txBody>
      </p:sp>
      <p:grpSp>
        <p:nvGrpSpPr>
          <p:cNvPr id="5" name="Group 4"/>
          <p:cNvGrpSpPr/>
          <p:nvPr/>
        </p:nvGrpSpPr>
        <p:grpSpPr>
          <a:xfrm>
            <a:off x="1619672" y="1089277"/>
            <a:ext cx="5944760" cy="4925622"/>
            <a:chOff x="-177855" y="1260283"/>
            <a:chExt cx="4894318" cy="4184842"/>
          </a:xfrm>
        </p:grpSpPr>
        <p:sp>
          <p:nvSpPr>
            <p:cNvPr id="6" name="Rectangle 5"/>
            <p:cNvSpPr>
              <a:spLocks noChangeArrowheads="1"/>
            </p:cNvSpPr>
            <p:nvPr/>
          </p:nvSpPr>
          <p:spPr bwMode="auto">
            <a:xfrm>
              <a:off x="3203575" y="2205038"/>
              <a:ext cx="1296988" cy="1223962"/>
            </a:xfrm>
            <a:prstGeom prst="rect">
              <a:avLst/>
            </a:prstGeom>
            <a:solidFill>
              <a:schemeClr val="bg1">
                <a:alpha val="79999"/>
              </a:schemeClr>
            </a:solidFill>
            <a:ln w="9525">
              <a:noFill/>
              <a:miter lim="800000"/>
              <a:headEnd/>
              <a:tailEnd/>
            </a:ln>
          </p:spPr>
          <p:txBody>
            <a:bodyPr wrap="none" anchor="ctr"/>
            <a:lstStyle/>
            <a:p>
              <a:pPr algn="ctr"/>
              <a:endParaRPr lang="en-US" dirty="0"/>
            </a:p>
          </p:txBody>
        </p:sp>
        <p:sp>
          <p:nvSpPr>
            <p:cNvPr id="7" name="Rectangle 6"/>
            <p:cNvSpPr>
              <a:spLocks noChangeArrowheads="1"/>
            </p:cNvSpPr>
            <p:nvPr/>
          </p:nvSpPr>
          <p:spPr bwMode="auto">
            <a:xfrm>
              <a:off x="3348038" y="4221163"/>
              <a:ext cx="1368425" cy="1223962"/>
            </a:xfrm>
            <a:prstGeom prst="rect">
              <a:avLst/>
            </a:prstGeom>
            <a:solidFill>
              <a:schemeClr val="bg1">
                <a:alpha val="79999"/>
              </a:schemeClr>
            </a:solidFill>
            <a:ln w="9525">
              <a:noFill/>
              <a:miter lim="800000"/>
              <a:headEnd/>
              <a:tailEnd/>
            </a:ln>
          </p:spPr>
          <p:txBody>
            <a:bodyPr wrap="none" anchor="ctr"/>
            <a:lstStyle/>
            <a:p>
              <a:pPr algn="ctr"/>
              <a:endParaRPr lang="en-US" dirty="0"/>
            </a:p>
          </p:txBody>
        </p:sp>
        <p:sp>
          <p:nvSpPr>
            <p:cNvPr id="8" name="Rectangle 7"/>
            <p:cNvSpPr>
              <a:spLocks noChangeArrowheads="1"/>
            </p:cNvSpPr>
            <p:nvPr/>
          </p:nvSpPr>
          <p:spPr bwMode="auto">
            <a:xfrm>
              <a:off x="755650" y="3644900"/>
              <a:ext cx="1728788" cy="1223963"/>
            </a:xfrm>
            <a:prstGeom prst="rect">
              <a:avLst/>
            </a:prstGeom>
            <a:solidFill>
              <a:schemeClr val="bg1">
                <a:alpha val="79999"/>
              </a:schemeClr>
            </a:solidFill>
            <a:ln w="9525">
              <a:noFill/>
              <a:miter lim="800000"/>
              <a:headEnd/>
              <a:tailEnd/>
            </a:ln>
          </p:spPr>
          <p:txBody>
            <a:bodyPr wrap="none" anchor="ctr"/>
            <a:lstStyle/>
            <a:p>
              <a:pPr algn="ctr"/>
              <a:endParaRPr lang="en-US" dirty="0"/>
            </a:p>
          </p:txBody>
        </p:sp>
        <p:sp>
          <p:nvSpPr>
            <p:cNvPr id="9" name="Rectangle 8"/>
            <p:cNvSpPr>
              <a:spLocks noChangeArrowheads="1"/>
            </p:cNvSpPr>
            <p:nvPr/>
          </p:nvSpPr>
          <p:spPr bwMode="auto">
            <a:xfrm>
              <a:off x="1835150" y="1412875"/>
              <a:ext cx="1728788" cy="1152525"/>
            </a:xfrm>
            <a:prstGeom prst="rect">
              <a:avLst/>
            </a:prstGeom>
            <a:solidFill>
              <a:schemeClr val="bg1">
                <a:alpha val="79999"/>
              </a:schemeClr>
            </a:solidFill>
            <a:ln w="9525">
              <a:noFill/>
              <a:miter lim="800000"/>
              <a:headEnd/>
              <a:tailEnd/>
            </a:ln>
          </p:spPr>
          <p:txBody>
            <a:bodyPr wrap="none" anchor="ctr"/>
            <a:lstStyle/>
            <a:p>
              <a:pPr algn="ctr"/>
              <a:endParaRPr lang="en-US" dirty="0"/>
            </a:p>
          </p:txBody>
        </p:sp>
        <p:pic>
          <p:nvPicPr>
            <p:cNvPr id="10" name="Picture 9" descr="5 moments_Dental_Chair.jpeg"/>
            <p:cNvPicPr>
              <a:picLocks noChangeAspect="1"/>
            </p:cNvPicPr>
            <p:nvPr/>
          </p:nvPicPr>
          <p:blipFill>
            <a:blip r:embed="rId3" cstate="print"/>
            <a:stretch>
              <a:fillRect/>
            </a:stretch>
          </p:blipFill>
          <p:spPr>
            <a:xfrm>
              <a:off x="-177855" y="1260283"/>
              <a:ext cx="4781075" cy="4067914"/>
            </a:xfrm>
            <a:prstGeom prst="rect">
              <a:avLst/>
            </a:prstGeom>
          </p:spPr>
        </p:pic>
      </p:gr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p:cNvSpPr>
          <p:nvPr>
            <p:ph type="body" sz="half" idx="4294967295"/>
          </p:nvPr>
        </p:nvSpPr>
        <p:spPr>
          <a:xfrm>
            <a:off x="323528" y="1438325"/>
            <a:ext cx="4608512" cy="3672408"/>
          </a:xfrm>
        </p:spPr>
        <p:txBody>
          <a:bodyPr/>
          <a:lstStyle/>
          <a:p>
            <a:pPr marL="0" indent="-219075">
              <a:lnSpc>
                <a:spcPct val="100000"/>
              </a:lnSpc>
              <a:buNone/>
            </a:pPr>
            <a:r>
              <a:rPr lang="en-AU" sz="2400" b="0" dirty="0" smtClean="0"/>
              <a:t>The CONTAMINATED zone contains:</a:t>
            </a:r>
          </a:p>
          <a:p>
            <a:pPr marL="0" indent="-219075">
              <a:lnSpc>
                <a:spcPct val="100000"/>
              </a:lnSpc>
              <a:buFontTx/>
              <a:buChar char="-"/>
            </a:pPr>
            <a:r>
              <a:rPr lang="en-AU" sz="2400" b="0" dirty="0" smtClean="0"/>
              <a:t>The patient</a:t>
            </a:r>
          </a:p>
          <a:p>
            <a:pPr marL="0" indent="-219075">
              <a:lnSpc>
                <a:spcPct val="100000"/>
              </a:lnSpc>
              <a:buFontTx/>
              <a:buChar char="-"/>
            </a:pPr>
            <a:r>
              <a:rPr lang="en-AU" sz="2400" b="0" dirty="0" smtClean="0"/>
              <a:t>The dental chair</a:t>
            </a:r>
          </a:p>
          <a:p>
            <a:pPr marL="0" indent="-219075">
              <a:lnSpc>
                <a:spcPct val="100000"/>
              </a:lnSpc>
              <a:buFontTx/>
              <a:buChar char="-"/>
            </a:pPr>
            <a:r>
              <a:rPr lang="en-AU" sz="2400" b="0" dirty="0" smtClean="0"/>
              <a:t>Any surface or item touched during a procedure/treatment</a:t>
            </a:r>
          </a:p>
          <a:p>
            <a:pPr marL="0" indent="-219075">
              <a:lnSpc>
                <a:spcPct val="100000"/>
              </a:lnSpc>
              <a:buFontTx/>
              <a:buChar char="-"/>
            </a:pPr>
            <a:r>
              <a:rPr lang="en-AU" sz="2400" b="0" dirty="0" smtClean="0"/>
              <a:t>Any other surface or item that may be deemed contaminated by the treatment in progress</a:t>
            </a:r>
          </a:p>
        </p:txBody>
      </p:sp>
      <p:sp>
        <p:nvSpPr>
          <p:cNvPr id="11" name="Rectangle 10"/>
          <p:cNvSpPr/>
          <p:nvPr/>
        </p:nvSpPr>
        <p:spPr>
          <a:xfrm>
            <a:off x="7092884" y="1798365"/>
            <a:ext cx="1224136" cy="1080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3" name="Picture 2"/>
          <p:cNvPicPr>
            <a:picLocks noChangeAspect="1" noChangeArrowheads="1"/>
          </p:cNvPicPr>
          <p:nvPr/>
        </p:nvPicPr>
        <p:blipFill>
          <a:blip r:embed="rId3" cstate="print"/>
          <a:srcRect/>
          <a:stretch>
            <a:fillRect/>
          </a:stretch>
        </p:blipFill>
        <p:spPr bwMode="auto">
          <a:xfrm>
            <a:off x="5292684" y="1798366"/>
            <a:ext cx="3032952" cy="3168352"/>
          </a:xfrm>
          <a:prstGeom prst="rect">
            <a:avLst/>
          </a:prstGeom>
          <a:noFill/>
          <a:ln w="9525" cap="rnd">
            <a:noFill/>
            <a:round/>
            <a:headEnd/>
            <a:tailEnd/>
          </a:ln>
          <a:effectLst/>
        </p:spPr>
      </p:pic>
      <p:sp>
        <p:nvSpPr>
          <p:cNvPr id="14" name="Rectangle 13"/>
          <p:cNvSpPr/>
          <p:nvPr/>
        </p:nvSpPr>
        <p:spPr>
          <a:xfrm>
            <a:off x="7164892" y="1870373"/>
            <a:ext cx="1152128" cy="1080120"/>
          </a:xfrm>
          <a:prstGeom prst="rect">
            <a:avLst/>
          </a:prstGeom>
          <a:solidFill>
            <a:schemeClr val="bg1"/>
          </a:solidFill>
          <a:ln cap="rnd">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7092884" y="1798365"/>
            <a:ext cx="1224136" cy="7284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itle 1"/>
          <p:cNvSpPr txBox="1">
            <a:spLocks/>
          </p:cNvSpPr>
          <p:nvPr/>
        </p:nvSpPr>
        <p:spPr>
          <a:xfrm>
            <a:off x="0" y="0"/>
            <a:ext cx="8820150" cy="836613"/>
          </a:xfrm>
          <a:prstGeom prst="rect">
            <a:avLst/>
          </a:prstGeom>
        </p:spPr>
        <p:txBody>
          <a:bodyPr/>
          <a:lstStyle>
            <a:lvl1pPr algn="ctr" rtl="0" eaLnBrk="1" fontAlgn="base" hangingPunct="1">
              <a:spcBef>
                <a:spcPct val="0"/>
              </a:spcBef>
              <a:spcAft>
                <a:spcPct val="0"/>
              </a:spcAft>
              <a:defRPr sz="4400" b="1">
                <a:solidFill>
                  <a:schemeClr val="bg1"/>
                </a:solidFill>
                <a:latin typeface="Calibri" panose="020F0502020204030204" pitchFamily="34" charset="0"/>
                <a:ea typeface="+mj-ea"/>
                <a:cs typeface="+mj-cs"/>
              </a:defRPr>
            </a:lvl1pPr>
            <a:lvl2pPr algn="ctr" rtl="0" eaLnBrk="1" fontAlgn="base" hangingPunct="1">
              <a:spcBef>
                <a:spcPct val="0"/>
              </a:spcBef>
              <a:spcAft>
                <a:spcPct val="0"/>
              </a:spcAft>
              <a:defRPr sz="3600">
                <a:solidFill>
                  <a:schemeClr val="bg1"/>
                </a:solidFill>
                <a:latin typeface="Arial Black" pitchFamily="34" charset="0"/>
              </a:defRPr>
            </a:lvl2pPr>
            <a:lvl3pPr algn="ctr" rtl="0" eaLnBrk="1" fontAlgn="base" hangingPunct="1">
              <a:spcBef>
                <a:spcPct val="0"/>
              </a:spcBef>
              <a:spcAft>
                <a:spcPct val="0"/>
              </a:spcAft>
              <a:defRPr sz="3600">
                <a:solidFill>
                  <a:schemeClr val="bg1"/>
                </a:solidFill>
                <a:latin typeface="Arial Black" pitchFamily="34" charset="0"/>
              </a:defRPr>
            </a:lvl3pPr>
            <a:lvl4pPr algn="ctr" rtl="0" eaLnBrk="1" fontAlgn="base" hangingPunct="1">
              <a:spcBef>
                <a:spcPct val="0"/>
              </a:spcBef>
              <a:spcAft>
                <a:spcPct val="0"/>
              </a:spcAft>
              <a:defRPr sz="3600">
                <a:solidFill>
                  <a:schemeClr val="bg1"/>
                </a:solidFill>
                <a:latin typeface="Arial Black" pitchFamily="34" charset="0"/>
              </a:defRPr>
            </a:lvl4pPr>
            <a:lvl5pPr algn="ctr" rtl="0" eaLnBrk="1" fontAlgn="base" hangingPunct="1">
              <a:spcBef>
                <a:spcPct val="0"/>
              </a:spcBef>
              <a:spcAft>
                <a:spcPct val="0"/>
              </a:spcAft>
              <a:defRPr sz="3600">
                <a:solidFill>
                  <a:schemeClr val="bg1"/>
                </a:solidFill>
                <a:latin typeface="Arial Black" pitchFamily="34" charset="0"/>
              </a:defRPr>
            </a:lvl5pPr>
            <a:lvl6pPr marL="457200" algn="ctr" rtl="0" eaLnBrk="1" fontAlgn="base" hangingPunct="1">
              <a:spcBef>
                <a:spcPct val="0"/>
              </a:spcBef>
              <a:spcAft>
                <a:spcPct val="0"/>
              </a:spcAft>
              <a:defRPr sz="3600">
                <a:solidFill>
                  <a:schemeClr val="bg1"/>
                </a:solidFill>
                <a:latin typeface="Arial Black" pitchFamily="34" charset="0"/>
              </a:defRPr>
            </a:lvl6pPr>
            <a:lvl7pPr marL="914400" algn="ctr" rtl="0" eaLnBrk="1" fontAlgn="base" hangingPunct="1">
              <a:spcBef>
                <a:spcPct val="0"/>
              </a:spcBef>
              <a:spcAft>
                <a:spcPct val="0"/>
              </a:spcAft>
              <a:defRPr sz="3600">
                <a:solidFill>
                  <a:schemeClr val="bg1"/>
                </a:solidFill>
                <a:latin typeface="Arial Black" pitchFamily="34" charset="0"/>
              </a:defRPr>
            </a:lvl7pPr>
            <a:lvl8pPr marL="1371600" algn="ctr" rtl="0" eaLnBrk="1" fontAlgn="base" hangingPunct="1">
              <a:spcBef>
                <a:spcPct val="0"/>
              </a:spcBef>
              <a:spcAft>
                <a:spcPct val="0"/>
              </a:spcAft>
              <a:defRPr sz="3600">
                <a:solidFill>
                  <a:schemeClr val="bg1"/>
                </a:solidFill>
                <a:latin typeface="Arial Black" pitchFamily="34" charset="0"/>
              </a:defRPr>
            </a:lvl8pPr>
            <a:lvl9pPr marL="1828800" algn="ctr" rtl="0" eaLnBrk="1" fontAlgn="base" hangingPunct="1">
              <a:spcBef>
                <a:spcPct val="0"/>
              </a:spcBef>
              <a:spcAft>
                <a:spcPct val="0"/>
              </a:spcAft>
              <a:defRPr sz="3600">
                <a:solidFill>
                  <a:schemeClr val="bg1"/>
                </a:solidFill>
                <a:latin typeface="Arial Black" pitchFamily="34" charset="0"/>
              </a:defRPr>
            </a:lvl9pPr>
          </a:lstStyle>
          <a:p>
            <a:r>
              <a:rPr lang="en-AU" kern="0" dirty="0" smtClean="0"/>
              <a:t>The Contaminated Zone</a:t>
            </a:r>
            <a:endParaRPr lang="en-AU" kern="0" dirty="0"/>
          </a:p>
        </p:txBody>
      </p:sp>
      <p:sp>
        <p:nvSpPr>
          <p:cNvPr id="16" name="Rounded Rectangle 15"/>
          <p:cNvSpPr/>
          <p:nvPr/>
        </p:nvSpPr>
        <p:spPr>
          <a:xfrm>
            <a:off x="5076660" y="1654349"/>
            <a:ext cx="3456384" cy="3456384"/>
          </a:xfrm>
          <a:prstGeom prst="roundRect">
            <a:avLst/>
          </a:prstGeom>
          <a:solidFill>
            <a:schemeClr val="bg1">
              <a:lumMod val="75000"/>
              <a:alpha val="11000"/>
            </a:schemeClr>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p:cNvSpPr>
          <p:nvPr>
            <p:ph type="body" sz="half" idx="4294967295"/>
          </p:nvPr>
        </p:nvSpPr>
        <p:spPr>
          <a:xfrm>
            <a:off x="269615" y="1052736"/>
            <a:ext cx="8280920" cy="4896544"/>
          </a:xfrm>
        </p:spPr>
        <p:txBody>
          <a:bodyPr/>
          <a:lstStyle/>
          <a:p>
            <a:pPr>
              <a:lnSpc>
                <a:spcPct val="100000"/>
              </a:lnSpc>
              <a:buFont typeface="Arial" panose="020B0604020202020204" pitchFamily="34" charset="0"/>
              <a:buChar char="•"/>
            </a:pPr>
            <a:r>
              <a:rPr lang="en-AU" sz="2400" b="0" dirty="0"/>
              <a:t>Although in the Oral Health setting a patient may only be in this zone for a short period of time their organisms will still contaminate the area.</a:t>
            </a:r>
          </a:p>
          <a:p>
            <a:pPr>
              <a:lnSpc>
                <a:spcPct val="100000"/>
              </a:lnSpc>
              <a:buFont typeface="Arial" panose="020B0604020202020204" pitchFamily="34" charset="0"/>
              <a:buChar char="•"/>
            </a:pPr>
            <a:r>
              <a:rPr lang="en-AU" sz="2400" b="0" dirty="0"/>
              <a:t>In addition, this zone </a:t>
            </a:r>
            <a:r>
              <a:rPr lang="en-AU" sz="2400" b="0" dirty="0" smtClean="0"/>
              <a:t>may become contaminated with the patient’s saliva and blood from </a:t>
            </a:r>
            <a:r>
              <a:rPr lang="en-AU" sz="2400" b="0" dirty="0"/>
              <a:t>spread of droplets, </a:t>
            </a:r>
            <a:r>
              <a:rPr lang="en-AU" sz="2400" b="0" dirty="0" smtClean="0"/>
              <a:t>splash </a:t>
            </a:r>
            <a:r>
              <a:rPr lang="en-AU" sz="2400" b="0" dirty="0"/>
              <a:t>and splatter </a:t>
            </a:r>
            <a:r>
              <a:rPr lang="en-AU" sz="2400" b="0" dirty="0" smtClean="0"/>
              <a:t>during </a:t>
            </a:r>
            <a:r>
              <a:rPr lang="en-AU" sz="2400" b="0" dirty="0"/>
              <a:t>procedures</a:t>
            </a:r>
            <a:r>
              <a:rPr lang="en-AU" sz="2400" b="0" dirty="0" smtClean="0"/>
              <a:t>.</a:t>
            </a:r>
          </a:p>
          <a:p>
            <a:pPr>
              <a:lnSpc>
                <a:spcPct val="100000"/>
              </a:lnSpc>
              <a:buFont typeface="Arial" panose="020B0604020202020204" pitchFamily="34" charset="0"/>
              <a:buChar char="•"/>
            </a:pPr>
            <a:r>
              <a:rPr lang="en-US" sz="2400" b="0" dirty="0" smtClean="0"/>
              <a:t>Aerosols may also be </a:t>
            </a:r>
            <a:r>
              <a:rPr lang="en-US" sz="2400" b="0" dirty="0"/>
              <a:t>generated </a:t>
            </a:r>
            <a:r>
              <a:rPr lang="en-US" sz="2400" b="0" dirty="0" smtClean="0"/>
              <a:t>during the use of high </a:t>
            </a:r>
            <a:r>
              <a:rPr lang="en-US" sz="2400" b="0" dirty="0"/>
              <a:t>speed </a:t>
            </a:r>
            <a:r>
              <a:rPr lang="en-US" sz="2400" b="0" dirty="0" smtClean="0"/>
              <a:t>hand pieces</a:t>
            </a:r>
            <a:r>
              <a:rPr lang="en-US" sz="2400" b="0" dirty="0"/>
              <a:t>. </a:t>
            </a:r>
            <a:r>
              <a:rPr lang="en-US" sz="2400" b="0" dirty="0" smtClean="0"/>
              <a:t>These </a:t>
            </a:r>
            <a:r>
              <a:rPr lang="en-US" sz="2400" b="0" dirty="0"/>
              <a:t>then </a:t>
            </a:r>
            <a:r>
              <a:rPr lang="en-US" sz="2400" b="0" dirty="0" smtClean="0"/>
              <a:t>fall, covering and contaminating hard surfaces within this zone.</a:t>
            </a:r>
            <a:endParaRPr lang="en-AU" sz="2400" b="0" dirty="0" smtClean="0"/>
          </a:p>
          <a:p>
            <a:pPr>
              <a:lnSpc>
                <a:spcPct val="100000"/>
              </a:lnSpc>
              <a:buFont typeface="Arial" panose="020B0604020202020204" pitchFamily="34" charset="0"/>
              <a:buChar char="•"/>
            </a:pPr>
            <a:r>
              <a:rPr lang="en-AU" sz="2400" b="0" dirty="0" smtClean="0"/>
              <a:t>All </a:t>
            </a:r>
            <a:r>
              <a:rPr lang="en-AU" sz="2400" b="0" dirty="0"/>
              <a:t>items and surfaces </a:t>
            </a:r>
            <a:r>
              <a:rPr lang="en-AU" sz="2400" b="0" dirty="0" smtClean="0"/>
              <a:t>within the contaminated zone must </a:t>
            </a:r>
            <a:r>
              <a:rPr lang="en-AU" sz="2400" b="0" dirty="0"/>
              <a:t>be decontaminated, </a:t>
            </a:r>
            <a:r>
              <a:rPr lang="en-AU" sz="2400" b="0" dirty="0" smtClean="0"/>
              <a:t>cleaned, sterilised or </a:t>
            </a:r>
            <a:r>
              <a:rPr lang="en-AU" sz="2400" b="0" dirty="0"/>
              <a:t>disposed </a:t>
            </a:r>
            <a:r>
              <a:rPr lang="en-AU" sz="2400" b="0" dirty="0" smtClean="0"/>
              <a:t>of between each patient.</a:t>
            </a:r>
            <a:endParaRPr lang="en-AU" sz="2400" b="0" dirty="0"/>
          </a:p>
        </p:txBody>
      </p:sp>
      <p:sp>
        <p:nvSpPr>
          <p:cNvPr id="10" name="Title 1"/>
          <p:cNvSpPr txBox="1">
            <a:spLocks/>
          </p:cNvSpPr>
          <p:nvPr/>
        </p:nvSpPr>
        <p:spPr>
          <a:xfrm>
            <a:off x="0" y="0"/>
            <a:ext cx="8820150" cy="836613"/>
          </a:xfrm>
          <a:prstGeom prst="rect">
            <a:avLst/>
          </a:prstGeom>
        </p:spPr>
        <p:txBody>
          <a:bodyPr/>
          <a:lstStyle>
            <a:lvl1pPr algn="ctr" rtl="0" eaLnBrk="1" fontAlgn="base" hangingPunct="1">
              <a:spcBef>
                <a:spcPct val="0"/>
              </a:spcBef>
              <a:spcAft>
                <a:spcPct val="0"/>
              </a:spcAft>
              <a:defRPr sz="4400" b="1">
                <a:solidFill>
                  <a:schemeClr val="bg1"/>
                </a:solidFill>
                <a:latin typeface="Calibri" panose="020F0502020204030204" pitchFamily="34" charset="0"/>
                <a:ea typeface="+mj-ea"/>
                <a:cs typeface="+mj-cs"/>
              </a:defRPr>
            </a:lvl1pPr>
            <a:lvl2pPr algn="ctr" rtl="0" eaLnBrk="1" fontAlgn="base" hangingPunct="1">
              <a:spcBef>
                <a:spcPct val="0"/>
              </a:spcBef>
              <a:spcAft>
                <a:spcPct val="0"/>
              </a:spcAft>
              <a:defRPr sz="3600">
                <a:solidFill>
                  <a:schemeClr val="bg1"/>
                </a:solidFill>
                <a:latin typeface="Arial Black" pitchFamily="34" charset="0"/>
              </a:defRPr>
            </a:lvl2pPr>
            <a:lvl3pPr algn="ctr" rtl="0" eaLnBrk="1" fontAlgn="base" hangingPunct="1">
              <a:spcBef>
                <a:spcPct val="0"/>
              </a:spcBef>
              <a:spcAft>
                <a:spcPct val="0"/>
              </a:spcAft>
              <a:defRPr sz="3600">
                <a:solidFill>
                  <a:schemeClr val="bg1"/>
                </a:solidFill>
                <a:latin typeface="Arial Black" pitchFamily="34" charset="0"/>
              </a:defRPr>
            </a:lvl3pPr>
            <a:lvl4pPr algn="ctr" rtl="0" eaLnBrk="1" fontAlgn="base" hangingPunct="1">
              <a:spcBef>
                <a:spcPct val="0"/>
              </a:spcBef>
              <a:spcAft>
                <a:spcPct val="0"/>
              </a:spcAft>
              <a:defRPr sz="3600">
                <a:solidFill>
                  <a:schemeClr val="bg1"/>
                </a:solidFill>
                <a:latin typeface="Arial Black" pitchFamily="34" charset="0"/>
              </a:defRPr>
            </a:lvl4pPr>
            <a:lvl5pPr algn="ctr" rtl="0" eaLnBrk="1" fontAlgn="base" hangingPunct="1">
              <a:spcBef>
                <a:spcPct val="0"/>
              </a:spcBef>
              <a:spcAft>
                <a:spcPct val="0"/>
              </a:spcAft>
              <a:defRPr sz="3600">
                <a:solidFill>
                  <a:schemeClr val="bg1"/>
                </a:solidFill>
                <a:latin typeface="Arial Black" pitchFamily="34" charset="0"/>
              </a:defRPr>
            </a:lvl5pPr>
            <a:lvl6pPr marL="457200" algn="ctr" rtl="0" eaLnBrk="1" fontAlgn="base" hangingPunct="1">
              <a:spcBef>
                <a:spcPct val="0"/>
              </a:spcBef>
              <a:spcAft>
                <a:spcPct val="0"/>
              </a:spcAft>
              <a:defRPr sz="3600">
                <a:solidFill>
                  <a:schemeClr val="bg1"/>
                </a:solidFill>
                <a:latin typeface="Arial Black" pitchFamily="34" charset="0"/>
              </a:defRPr>
            </a:lvl6pPr>
            <a:lvl7pPr marL="914400" algn="ctr" rtl="0" eaLnBrk="1" fontAlgn="base" hangingPunct="1">
              <a:spcBef>
                <a:spcPct val="0"/>
              </a:spcBef>
              <a:spcAft>
                <a:spcPct val="0"/>
              </a:spcAft>
              <a:defRPr sz="3600">
                <a:solidFill>
                  <a:schemeClr val="bg1"/>
                </a:solidFill>
                <a:latin typeface="Arial Black" pitchFamily="34" charset="0"/>
              </a:defRPr>
            </a:lvl7pPr>
            <a:lvl8pPr marL="1371600" algn="ctr" rtl="0" eaLnBrk="1" fontAlgn="base" hangingPunct="1">
              <a:spcBef>
                <a:spcPct val="0"/>
              </a:spcBef>
              <a:spcAft>
                <a:spcPct val="0"/>
              </a:spcAft>
              <a:defRPr sz="3600">
                <a:solidFill>
                  <a:schemeClr val="bg1"/>
                </a:solidFill>
                <a:latin typeface="Arial Black" pitchFamily="34" charset="0"/>
              </a:defRPr>
            </a:lvl8pPr>
            <a:lvl9pPr marL="1828800" algn="ctr" rtl="0" eaLnBrk="1" fontAlgn="base" hangingPunct="1">
              <a:spcBef>
                <a:spcPct val="0"/>
              </a:spcBef>
              <a:spcAft>
                <a:spcPct val="0"/>
              </a:spcAft>
              <a:defRPr sz="3600">
                <a:solidFill>
                  <a:schemeClr val="bg1"/>
                </a:solidFill>
                <a:latin typeface="Arial Black" pitchFamily="34" charset="0"/>
              </a:defRPr>
            </a:lvl9pPr>
          </a:lstStyle>
          <a:p>
            <a:r>
              <a:rPr lang="en-AU" kern="0" dirty="0" smtClean="0"/>
              <a:t>The Contaminated Zone</a:t>
            </a:r>
            <a:endParaRPr lang="en-AU" kern="0" dirty="0"/>
          </a:p>
        </p:txBody>
      </p:sp>
    </p:spTree>
    <p:extLst>
      <p:ext uri="{BB962C8B-B14F-4D97-AF65-F5344CB8AC3E}">
        <p14:creationId xmlns:p14="http://schemas.microsoft.com/office/powerpoint/2010/main" val="1674476770"/>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1" name="Group 10"/>
          <p:cNvGrpSpPr/>
          <p:nvPr/>
        </p:nvGrpSpPr>
        <p:grpSpPr>
          <a:xfrm>
            <a:off x="5313204" y="2021570"/>
            <a:ext cx="3109570" cy="3117687"/>
            <a:chOff x="4588396" y="1628800"/>
            <a:chExt cx="3312368" cy="3384376"/>
          </a:xfrm>
        </p:grpSpPr>
        <p:pic>
          <p:nvPicPr>
            <p:cNvPr id="1026" name="Picture 2"/>
            <p:cNvPicPr>
              <a:picLocks noChangeAspect="1" noChangeArrowheads="1"/>
            </p:cNvPicPr>
            <p:nvPr/>
          </p:nvPicPr>
          <p:blipFill>
            <a:blip r:embed="rId3" cstate="print"/>
            <a:srcRect/>
            <a:stretch>
              <a:fillRect/>
            </a:stretch>
          </p:blipFill>
          <p:spPr bwMode="auto">
            <a:xfrm>
              <a:off x="4932039" y="1744261"/>
              <a:ext cx="2808312" cy="3231359"/>
            </a:xfrm>
            <a:prstGeom prst="rect">
              <a:avLst/>
            </a:prstGeom>
            <a:noFill/>
            <a:ln w="9525">
              <a:noFill/>
              <a:miter lim="800000"/>
              <a:headEnd/>
              <a:tailEnd/>
            </a:ln>
            <a:effectLst/>
          </p:spPr>
        </p:pic>
        <p:sp>
          <p:nvSpPr>
            <p:cNvPr id="6" name="Rectangle 5"/>
            <p:cNvSpPr/>
            <p:nvPr/>
          </p:nvSpPr>
          <p:spPr>
            <a:xfrm>
              <a:off x="6588224" y="1628800"/>
              <a:ext cx="1152128" cy="12241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6516216" y="1772816"/>
              <a:ext cx="1224136" cy="7284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ounded Rectangle 6"/>
            <p:cNvSpPr/>
            <p:nvPr/>
          </p:nvSpPr>
          <p:spPr>
            <a:xfrm>
              <a:off x="4588396" y="1628800"/>
              <a:ext cx="3312368" cy="3384376"/>
            </a:xfrm>
            <a:prstGeom prst="roundRect">
              <a:avLst/>
            </a:prstGeom>
            <a:solidFill>
              <a:schemeClr val="bg1">
                <a:lumMod val="75000"/>
                <a:alpha val="53000"/>
              </a:schemeClr>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5122" name="Rectangle 3"/>
          <p:cNvSpPr>
            <a:spLocks noGrp="1"/>
          </p:cNvSpPr>
          <p:nvPr>
            <p:ph type="title" idx="4294967295"/>
          </p:nvPr>
        </p:nvSpPr>
        <p:spPr>
          <a:xfrm>
            <a:off x="0" y="0"/>
            <a:ext cx="9144000" cy="1052736"/>
          </a:xfrm>
        </p:spPr>
        <p:txBody>
          <a:bodyPr/>
          <a:lstStyle/>
          <a:p>
            <a:pPr eaLnBrk="1" hangingPunct="1">
              <a:lnSpc>
                <a:spcPct val="100000"/>
              </a:lnSpc>
            </a:pPr>
            <a:r>
              <a:rPr lang="en-AU" b="1" dirty="0" smtClean="0">
                <a:cs typeface="Calibri" panose="020F0502020204030204" pitchFamily="34" charset="0"/>
              </a:rPr>
              <a:t>The Clean Zone</a:t>
            </a:r>
          </a:p>
        </p:txBody>
      </p:sp>
      <p:sp>
        <p:nvSpPr>
          <p:cNvPr id="5123" name="Rectangle 4"/>
          <p:cNvSpPr>
            <a:spLocks noGrp="1"/>
          </p:cNvSpPr>
          <p:nvPr>
            <p:ph type="body" sz="half" idx="4294967295"/>
          </p:nvPr>
        </p:nvSpPr>
        <p:spPr>
          <a:xfrm>
            <a:off x="179512" y="1196752"/>
            <a:ext cx="4608512" cy="4968552"/>
          </a:xfrm>
        </p:spPr>
        <p:txBody>
          <a:bodyPr/>
          <a:lstStyle/>
          <a:p>
            <a:pPr marL="0" indent="0">
              <a:lnSpc>
                <a:spcPct val="100000"/>
              </a:lnSpc>
              <a:buNone/>
            </a:pPr>
            <a:r>
              <a:rPr lang="en-AU" sz="2000" b="0" dirty="0" smtClean="0"/>
              <a:t>The Clean Zone is the area OUTSIDE of the contaminated zone.</a:t>
            </a:r>
          </a:p>
          <a:p>
            <a:pPr marL="0" indent="0">
              <a:lnSpc>
                <a:spcPct val="100000"/>
              </a:lnSpc>
              <a:buNone/>
            </a:pPr>
            <a:r>
              <a:rPr lang="en-AU" sz="2000" b="0" dirty="0" smtClean="0"/>
              <a:t>It includes –</a:t>
            </a:r>
          </a:p>
          <a:p>
            <a:pPr>
              <a:lnSpc>
                <a:spcPct val="100000"/>
              </a:lnSpc>
              <a:buFontTx/>
              <a:buChar char="-"/>
            </a:pPr>
            <a:r>
              <a:rPr lang="en-AU" sz="2000" b="0" dirty="0" smtClean="0"/>
              <a:t>The desk/work station/computer area</a:t>
            </a:r>
          </a:p>
          <a:p>
            <a:pPr>
              <a:lnSpc>
                <a:spcPct val="100000"/>
              </a:lnSpc>
              <a:buFontTx/>
              <a:buChar char="-"/>
            </a:pPr>
            <a:r>
              <a:rPr lang="en-AU" sz="2000" b="0" dirty="0" smtClean="0"/>
              <a:t>Patient chart/records</a:t>
            </a:r>
          </a:p>
          <a:p>
            <a:pPr>
              <a:lnSpc>
                <a:spcPct val="100000"/>
              </a:lnSpc>
              <a:buFontTx/>
              <a:buChar char="-"/>
            </a:pPr>
            <a:r>
              <a:rPr lang="en-AU" sz="2000" b="0" dirty="0" smtClean="0"/>
              <a:t>All surfaces </a:t>
            </a:r>
            <a:r>
              <a:rPr lang="en-AU" sz="2000" b="0" dirty="0"/>
              <a:t>and drawers where clean or sterilised instruments are stored and </a:t>
            </a:r>
            <a:r>
              <a:rPr lang="en-AU" sz="2000" b="0" dirty="0" smtClean="0"/>
              <a:t>never </a:t>
            </a:r>
            <a:r>
              <a:rPr lang="en-AU" sz="2000" b="0" dirty="0"/>
              <a:t>come in contact with contaminated instruments or equipment. </a:t>
            </a:r>
            <a:endParaRPr lang="en-AU" sz="2000" b="0" dirty="0" smtClean="0"/>
          </a:p>
          <a:p>
            <a:pPr>
              <a:lnSpc>
                <a:spcPct val="100000"/>
              </a:lnSpc>
              <a:buFontTx/>
              <a:buChar char="-"/>
            </a:pPr>
            <a:endParaRPr lang="en-AU" sz="2000" b="0" dirty="0" smtClean="0"/>
          </a:p>
          <a:p>
            <a:pPr marL="0" indent="0">
              <a:lnSpc>
                <a:spcPct val="100000"/>
              </a:lnSpc>
              <a:buNone/>
            </a:pPr>
            <a:r>
              <a:rPr lang="en-AU" sz="2000" b="0" dirty="0" smtClean="0"/>
              <a:t>The </a:t>
            </a:r>
            <a:r>
              <a:rPr lang="en-AU" sz="2000" b="0" dirty="0"/>
              <a:t>Clean Zone is </a:t>
            </a:r>
            <a:r>
              <a:rPr lang="en-AU" sz="2000" b="0" u="sng" dirty="0"/>
              <a:t>NOT</a:t>
            </a:r>
            <a:r>
              <a:rPr lang="en-AU" sz="2000" b="0" dirty="0"/>
              <a:t> part of the </a:t>
            </a:r>
            <a:r>
              <a:rPr lang="en-AU" sz="2000" b="0" dirty="0" smtClean="0"/>
              <a:t>Contaminated Zone</a:t>
            </a:r>
            <a:r>
              <a:rPr lang="en-AU" sz="2000" b="0" dirty="0"/>
              <a:t>, </a:t>
            </a:r>
            <a:r>
              <a:rPr lang="en-AU" sz="2000" b="0" dirty="0" smtClean="0"/>
              <a:t>staff </a:t>
            </a:r>
            <a:r>
              <a:rPr lang="en-AU" sz="2000" b="0" dirty="0"/>
              <a:t>should not move between the patient and the Clean </a:t>
            </a:r>
            <a:r>
              <a:rPr lang="en-AU" sz="2000" b="0" dirty="0" smtClean="0"/>
              <a:t>Zone without performing hand hygiene.</a:t>
            </a:r>
            <a:endParaRPr lang="en-AU" sz="2000" b="0" dirty="0"/>
          </a:p>
          <a:p>
            <a:pPr>
              <a:lnSpc>
                <a:spcPct val="100000"/>
              </a:lnSpc>
              <a:buFontTx/>
              <a:buChar char="-"/>
            </a:pPr>
            <a:endParaRPr lang="en-AU" sz="2400" b="0" dirty="0"/>
          </a:p>
        </p:txBody>
      </p:sp>
      <p:sp>
        <p:nvSpPr>
          <p:cNvPr id="10" name="Rounded Rectangle 9"/>
          <p:cNvSpPr/>
          <p:nvPr/>
        </p:nvSpPr>
        <p:spPr>
          <a:xfrm>
            <a:off x="4788024" y="1556791"/>
            <a:ext cx="4176464" cy="4104457"/>
          </a:xfrm>
          <a:prstGeom prst="roundRect">
            <a:avLst/>
          </a:prstGeom>
          <a:solidFill>
            <a:srgbClr val="FF9900">
              <a:alpha val="2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3"/>
          <p:cNvSpPr>
            <a:spLocks noGrp="1"/>
          </p:cNvSpPr>
          <p:nvPr>
            <p:ph type="title" idx="4294967295"/>
          </p:nvPr>
        </p:nvSpPr>
        <p:spPr>
          <a:xfrm>
            <a:off x="0" y="0"/>
            <a:ext cx="9144000" cy="1052736"/>
          </a:xfrm>
        </p:spPr>
        <p:txBody>
          <a:bodyPr/>
          <a:lstStyle/>
          <a:p>
            <a:pPr eaLnBrk="1" hangingPunct="1">
              <a:lnSpc>
                <a:spcPct val="100000"/>
              </a:lnSpc>
            </a:pPr>
            <a:r>
              <a:rPr lang="en-AU" b="1" dirty="0" smtClean="0">
                <a:cs typeface="Calibri" panose="020F0502020204030204" pitchFamily="34" charset="0"/>
              </a:rPr>
              <a:t>The Clean Zone</a:t>
            </a:r>
          </a:p>
        </p:txBody>
      </p:sp>
      <p:sp>
        <p:nvSpPr>
          <p:cNvPr id="5123" name="Rectangle 4"/>
          <p:cNvSpPr>
            <a:spLocks noGrp="1"/>
          </p:cNvSpPr>
          <p:nvPr>
            <p:ph type="body" sz="half" idx="4294967295"/>
          </p:nvPr>
        </p:nvSpPr>
        <p:spPr>
          <a:xfrm>
            <a:off x="251520" y="1052736"/>
            <a:ext cx="8712968" cy="5073427"/>
          </a:xfrm>
        </p:spPr>
        <p:txBody>
          <a:bodyPr/>
          <a:lstStyle/>
          <a:p>
            <a:pPr>
              <a:lnSpc>
                <a:spcPct val="100000"/>
              </a:lnSpc>
              <a:buFont typeface="Arial" panose="020B0604020202020204" pitchFamily="34" charset="0"/>
              <a:buChar char="•"/>
            </a:pPr>
            <a:r>
              <a:rPr lang="en-AU" sz="2800" b="0" dirty="0" smtClean="0"/>
              <a:t>Although </a:t>
            </a:r>
            <a:r>
              <a:rPr lang="en-AU" sz="2800" b="0" dirty="0"/>
              <a:t>the clean zone should NOT be contaminated </a:t>
            </a:r>
            <a:r>
              <a:rPr lang="en-AU" sz="2800" b="0" dirty="0" smtClean="0"/>
              <a:t>during </a:t>
            </a:r>
            <a:r>
              <a:rPr lang="en-AU" sz="2800" b="0" dirty="0"/>
              <a:t>any treatments, the clean zone </a:t>
            </a:r>
            <a:r>
              <a:rPr lang="en-AU" sz="2800" b="0" dirty="0" smtClean="0"/>
              <a:t>WILL  contain </a:t>
            </a:r>
            <a:r>
              <a:rPr lang="en-AU" sz="2800" b="0" dirty="0"/>
              <a:t>organisms that are </a:t>
            </a:r>
            <a:r>
              <a:rPr lang="en-AU" sz="2800" b="0" dirty="0" smtClean="0"/>
              <a:t>foreign </a:t>
            </a:r>
            <a:r>
              <a:rPr lang="en-AU" sz="2800" b="0" dirty="0"/>
              <a:t>to the patient.</a:t>
            </a:r>
          </a:p>
          <a:p>
            <a:pPr>
              <a:lnSpc>
                <a:spcPct val="100000"/>
              </a:lnSpc>
              <a:buFont typeface="Arial" panose="020B0604020202020204" pitchFamily="34" charset="0"/>
              <a:buChar char="•"/>
            </a:pPr>
            <a:r>
              <a:rPr lang="en-AU" sz="2800" b="0" dirty="0"/>
              <a:t>These organisms can potentially be harmful to </a:t>
            </a:r>
            <a:r>
              <a:rPr lang="en-AU" sz="2800" b="0" dirty="0" smtClean="0"/>
              <a:t>the patient </a:t>
            </a:r>
            <a:r>
              <a:rPr lang="en-AU" sz="2800" b="0" dirty="0"/>
              <a:t>if transferred from the CLEAN ZONE to the patient via hands.</a:t>
            </a:r>
          </a:p>
          <a:p>
            <a:pPr>
              <a:lnSpc>
                <a:spcPct val="100000"/>
              </a:lnSpc>
              <a:buFont typeface="Arial" panose="020B0604020202020204" pitchFamily="34" charset="0"/>
              <a:buChar char="•"/>
            </a:pPr>
            <a:r>
              <a:rPr lang="en-AU" sz="2800" b="0" dirty="0"/>
              <a:t>This transmission can result in infection, particularly during </a:t>
            </a:r>
            <a:r>
              <a:rPr lang="en-AU" sz="2800" b="0" dirty="0" smtClean="0"/>
              <a:t>treatments/procedures.</a:t>
            </a:r>
          </a:p>
          <a:p>
            <a:pPr>
              <a:lnSpc>
                <a:spcPct val="100000"/>
              </a:lnSpc>
              <a:buFont typeface="Arial" panose="020B0604020202020204" pitchFamily="34" charset="0"/>
              <a:buChar char="•"/>
            </a:pPr>
            <a:r>
              <a:rPr lang="en-AU" sz="2800" b="0" dirty="0" smtClean="0"/>
              <a:t>Oral health/dental staff </a:t>
            </a:r>
            <a:r>
              <a:rPr lang="en-AU" sz="2800" b="0" dirty="0"/>
              <a:t>should not move </a:t>
            </a:r>
            <a:r>
              <a:rPr lang="en-AU" sz="2800" b="0" dirty="0" smtClean="0"/>
              <a:t>from </a:t>
            </a:r>
            <a:r>
              <a:rPr lang="en-AU" sz="2800" b="0" dirty="0" smtClean="0"/>
              <a:t>the </a:t>
            </a:r>
            <a:r>
              <a:rPr lang="en-AU" sz="2800" b="0" dirty="0"/>
              <a:t>Clean Zone </a:t>
            </a:r>
            <a:r>
              <a:rPr lang="en-AU" sz="2800" b="0" dirty="0" smtClean="0"/>
              <a:t>to touching the patient without cleaning hands.</a:t>
            </a:r>
            <a:endParaRPr lang="en-AU" sz="2800" b="0" dirty="0"/>
          </a:p>
          <a:p>
            <a:pPr>
              <a:lnSpc>
                <a:spcPct val="100000"/>
              </a:lnSpc>
              <a:buFontTx/>
              <a:buChar char="-"/>
            </a:pPr>
            <a:endParaRPr lang="en-AU" sz="2400" b="0" dirty="0"/>
          </a:p>
        </p:txBody>
      </p:sp>
    </p:spTree>
    <p:extLst>
      <p:ext uri="{BB962C8B-B14F-4D97-AF65-F5344CB8AC3E}">
        <p14:creationId xmlns:p14="http://schemas.microsoft.com/office/powerpoint/2010/main" val="3382146171"/>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79388" y="53975"/>
            <a:ext cx="8785100" cy="854745"/>
          </a:xfrm>
        </p:spPr>
        <p:txBody>
          <a:bodyPr/>
          <a:lstStyle/>
          <a:p>
            <a:pPr eaLnBrk="1" hangingPunct="1">
              <a:lnSpc>
                <a:spcPct val="100000"/>
              </a:lnSpc>
            </a:pPr>
            <a:r>
              <a:rPr lang="en-AU" b="1" dirty="0" smtClean="0">
                <a:cs typeface="Calibri" panose="020F0502020204030204" pitchFamily="34" charset="0"/>
              </a:rPr>
              <a:t>Principles behind hand hygiene</a:t>
            </a:r>
          </a:p>
        </p:txBody>
      </p:sp>
      <p:sp>
        <p:nvSpPr>
          <p:cNvPr id="8195" name="Rectangle 3"/>
          <p:cNvSpPr>
            <a:spLocks noGrp="1" noChangeArrowheads="1"/>
          </p:cNvSpPr>
          <p:nvPr>
            <p:ph idx="1"/>
          </p:nvPr>
        </p:nvSpPr>
        <p:spPr>
          <a:xfrm>
            <a:off x="467544" y="1196752"/>
            <a:ext cx="8229600" cy="4248472"/>
          </a:xfrm>
        </p:spPr>
        <p:txBody>
          <a:bodyPr/>
          <a:lstStyle/>
          <a:p>
            <a:pPr marL="342900" indent="-342900" eaLnBrk="1" hangingPunct="1">
              <a:lnSpc>
                <a:spcPct val="100000"/>
              </a:lnSpc>
              <a:buFont typeface="Arial" panose="020B0604020202020204" pitchFamily="34" charset="0"/>
              <a:buChar char="•"/>
            </a:pPr>
            <a:r>
              <a:rPr lang="en-AU" sz="2400" b="0" dirty="0" smtClean="0"/>
              <a:t>Patients being treated in the oral health setting are at risk of  a healthcare-associated infections if organisms are transferred between patients, staff and/or the environment.</a:t>
            </a:r>
          </a:p>
          <a:p>
            <a:pPr marL="342900" indent="-342900" eaLnBrk="1" hangingPunct="1">
              <a:lnSpc>
                <a:spcPct val="100000"/>
              </a:lnSpc>
              <a:buFont typeface="Arial" panose="020B0604020202020204" pitchFamily="34" charset="0"/>
              <a:buChar char="•"/>
            </a:pPr>
            <a:r>
              <a:rPr lang="en-AU" sz="2400" b="0" dirty="0" smtClean="0"/>
              <a:t>The environment in the oral health/dental facility contains a wide variety of different organisms that can be transferred to patients or staff.</a:t>
            </a:r>
          </a:p>
          <a:p>
            <a:pPr marL="342900" indent="-342900">
              <a:lnSpc>
                <a:spcPct val="100000"/>
              </a:lnSpc>
              <a:buFont typeface="Arial" panose="020B0604020202020204" pitchFamily="34" charset="0"/>
              <a:buChar char="•"/>
            </a:pPr>
            <a:r>
              <a:rPr lang="en-AU" sz="2400" b="0" dirty="0" smtClean="0"/>
              <a:t>Although </a:t>
            </a:r>
            <a:r>
              <a:rPr lang="en-AU" sz="2400" b="0" dirty="0"/>
              <a:t>the patient’s mouth is not a sterile site, foreign microorganisms should not be introduced.</a:t>
            </a:r>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lnSpc>
                <a:spcPct val="100000"/>
              </a:lnSpc>
            </a:pPr>
            <a:r>
              <a:rPr lang="en-AU" sz="3600" b="1" dirty="0">
                <a:cs typeface="Calibri" panose="020F0502020204030204" pitchFamily="34" charset="0"/>
              </a:rPr>
              <a:t>H</a:t>
            </a:r>
            <a:r>
              <a:rPr lang="en-AU" sz="3600" b="1" dirty="0" smtClean="0">
                <a:cs typeface="Calibri" panose="020F0502020204030204" pitchFamily="34" charset="0"/>
              </a:rPr>
              <a:t>and hygiene in the Oral Health Setting</a:t>
            </a:r>
          </a:p>
        </p:txBody>
      </p:sp>
      <p:sp>
        <p:nvSpPr>
          <p:cNvPr id="10243" name="Rectangle 3"/>
          <p:cNvSpPr>
            <a:spLocks noGrp="1" noChangeArrowheads="1"/>
          </p:cNvSpPr>
          <p:nvPr>
            <p:ph idx="1"/>
          </p:nvPr>
        </p:nvSpPr>
        <p:spPr>
          <a:xfrm>
            <a:off x="323528" y="980728"/>
            <a:ext cx="8229600" cy="5184576"/>
          </a:xfrm>
        </p:spPr>
        <p:txBody>
          <a:bodyPr/>
          <a:lstStyle/>
          <a:p>
            <a:pPr marL="0" indent="0" eaLnBrk="1" hangingPunct="1">
              <a:lnSpc>
                <a:spcPct val="100000"/>
              </a:lnSpc>
              <a:buNone/>
            </a:pPr>
            <a:r>
              <a:rPr lang="en-AU" sz="2400" b="0" dirty="0" smtClean="0"/>
              <a:t>Performing hand hygiene at the correct times will prevent -</a:t>
            </a:r>
          </a:p>
          <a:p>
            <a:pPr marL="609600" indent="-609600" eaLnBrk="1" hangingPunct="1">
              <a:lnSpc>
                <a:spcPct val="100000"/>
              </a:lnSpc>
              <a:buFontTx/>
              <a:buAutoNum type="arabicPeriod"/>
            </a:pPr>
            <a:r>
              <a:rPr lang="en-AU" sz="2400" b="0" dirty="0" smtClean="0"/>
              <a:t>Transfer of organisms to the patient (usually from another patient or from the CLEAN zone)</a:t>
            </a:r>
          </a:p>
          <a:p>
            <a:pPr marL="609600" indent="-609600" eaLnBrk="1" hangingPunct="1">
              <a:lnSpc>
                <a:spcPct val="100000"/>
              </a:lnSpc>
              <a:buFontTx/>
              <a:buAutoNum type="arabicPeriod"/>
            </a:pPr>
            <a:r>
              <a:rPr lang="en-AU" sz="2400" b="0" dirty="0" smtClean="0"/>
              <a:t>Introduction of foreign organisms during dental/oral health treatments </a:t>
            </a:r>
          </a:p>
          <a:p>
            <a:pPr marL="609600" indent="-609600" eaLnBrk="1" hangingPunct="1">
              <a:lnSpc>
                <a:spcPct val="100000"/>
              </a:lnSpc>
              <a:buFontTx/>
              <a:buAutoNum type="arabicPeriod"/>
            </a:pPr>
            <a:r>
              <a:rPr lang="en-AU" sz="2400" b="0" dirty="0" smtClean="0"/>
              <a:t>Transfer of organisms to staff (during OR after treatments)</a:t>
            </a:r>
          </a:p>
          <a:p>
            <a:pPr marL="609600" indent="-609600" eaLnBrk="1" hangingPunct="1">
              <a:lnSpc>
                <a:spcPct val="100000"/>
              </a:lnSpc>
              <a:buFontTx/>
              <a:buAutoNum type="arabicPeriod"/>
            </a:pPr>
            <a:r>
              <a:rPr lang="en-AU" sz="2400" b="0" dirty="0" smtClean="0"/>
              <a:t>Contamination of the Clean zone and extended environment</a:t>
            </a: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Theme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13684</TotalTime>
  <Words>1965</Words>
  <Application>Microsoft Office PowerPoint</Application>
  <PresentationFormat>On-screen Show (4:3)</PresentationFormat>
  <Paragraphs>217</Paragraphs>
  <Slides>37</Slides>
  <Notes>31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Theme1</vt:lpstr>
      <vt:lpstr>Hand Hygiene in Oral Health/Dental Setting</vt:lpstr>
      <vt:lpstr>Learning Package Objectives</vt:lpstr>
      <vt:lpstr>The Zones</vt:lpstr>
      <vt:lpstr>PowerPoint Presentation</vt:lpstr>
      <vt:lpstr>PowerPoint Presentation</vt:lpstr>
      <vt:lpstr>The Clean Zone</vt:lpstr>
      <vt:lpstr>The Clean Zone</vt:lpstr>
      <vt:lpstr>Principles behind hand hygiene</vt:lpstr>
      <vt:lpstr>Hand hygiene in the Oral Health Setting</vt:lpstr>
      <vt:lpstr>PowerPoint Presentation</vt:lpstr>
      <vt:lpstr>Moment 1 – Before Touching a Patient</vt:lpstr>
      <vt:lpstr>Patient</vt:lpstr>
      <vt:lpstr>Key Principle for Oral Health</vt:lpstr>
      <vt:lpstr>Moment 1</vt:lpstr>
      <vt:lpstr>Example</vt:lpstr>
      <vt:lpstr>Moment 2 – Before A Procedure</vt:lpstr>
      <vt:lpstr>Key Principle for Oral Health</vt:lpstr>
      <vt:lpstr>Moment 2</vt:lpstr>
      <vt:lpstr>Example</vt:lpstr>
      <vt:lpstr>Moment 3 - After A Procedure or Body Fluid Exposure Risk</vt:lpstr>
      <vt:lpstr>PowerPoint Presentation</vt:lpstr>
      <vt:lpstr>Actual or potential contact with:</vt:lpstr>
      <vt:lpstr>Key Principle for Oral Health</vt:lpstr>
      <vt:lpstr>Moment 3</vt:lpstr>
      <vt:lpstr>Example</vt:lpstr>
      <vt:lpstr>Example</vt:lpstr>
      <vt:lpstr>Moment 4 – After Touching A Patient</vt:lpstr>
      <vt:lpstr>Key Principle for Oral Health</vt:lpstr>
      <vt:lpstr>Example</vt:lpstr>
      <vt:lpstr>Moment 5 – After Touching Surroundings</vt:lpstr>
      <vt:lpstr>Immediate Patient Surroundings</vt:lpstr>
      <vt:lpstr>Key Principle for Oral Health</vt:lpstr>
      <vt:lpstr>Moment 5</vt:lpstr>
      <vt:lpstr>Example</vt:lpstr>
      <vt:lpstr>Glove Use</vt:lpstr>
      <vt:lpstr>Key Message for Hand Hygiene in Oral Health</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 Auditing</dc:title>
  <dc:creator>Kel Heard</dc:creator>
  <cp:lastModifiedBy>Sally Havers</cp:lastModifiedBy>
  <cp:revision>1116</cp:revision>
  <dcterms:created xsi:type="dcterms:W3CDTF">2008-08-23T12:21:50Z</dcterms:created>
  <dcterms:modified xsi:type="dcterms:W3CDTF">2015-04-13T00:17:33Z</dcterms:modified>
</cp:coreProperties>
</file>