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8"/>
  </p:notesMasterIdLst>
  <p:sldIdLst>
    <p:sldId id="335" r:id="rId5"/>
    <p:sldId id="336" r:id="rId6"/>
    <p:sldId id="337" r:id="rId7"/>
    <p:sldId id="338" r:id="rId8"/>
    <p:sldId id="339" r:id="rId9"/>
    <p:sldId id="340" r:id="rId10"/>
    <p:sldId id="341" r:id="rId11"/>
    <p:sldId id="342" r:id="rId12"/>
    <p:sldId id="383" r:id="rId13"/>
    <p:sldId id="384" r:id="rId14"/>
    <p:sldId id="343" r:id="rId15"/>
    <p:sldId id="344" r:id="rId16"/>
    <p:sldId id="345" r:id="rId17"/>
    <p:sldId id="389" r:id="rId18"/>
    <p:sldId id="390" r:id="rId19"/>
    <p:sldId id="392" r:id="rId20"/>
    <p:sldId id="391" r:id="rId21"/>
    <p:sldId id="346" r:id="rId22"/>
    <p:sldId id="347" r:id="rId23"/>
    <p:sldId id="348" r:id="rId24"/>
    <p:sldId id="349" r:id="rId25"/>
    <p:sldId id="385" r:id="rId26"/>
    <p:sldId id="350" r:id="rId27"/>
    <p:sldId id="351" r:id="rId28"/>
    <p:sldId id="378" r:id="rId29"/>
    <p:sldId id="353" r:id="rId30"/>
    <p:sldId id="354" r:id="rId31"/>
    <p:sldId id="355" r:id="rId32"/>
    <p:sldId id="356" r:id="rId33"/>
    <p:sldId id="386" r:id="rId34"/>
    <p:sldId id="357" r:id="rId35"/>
    <p:sldId id="358" r:id="rId36"/>
    <p:sldId id="379" r:id="rId37"/>
    <p:sldId id="360" r:id="rId38"/>
    <p:sldId id="361" r:id="rId39"/>
    <p:sldId id="362" r:id="rId40"/>
    <p:sldId id="363" r:id="rId41"/>
    <p:sldId id="387" r:id="rId42"/>
    <p:sldId id="364" r:id="rId43"/>
    <p:sldId id="365" r:id="rId44"/>
    <p:sldId id="366" r:id="rId45"/>
    <p:sldId id="380" r:id="rId46"/>
    <p:sldId id="368" r:id="rId47"/>
    <p:sldId id="369" r:id="rId48"/>
    <p:sldId id="370" r:id="rId49"/>
    <p:sldId id="381" r:id="rId50"/>
    <p:sldId id="372" r:id="rId51"/>
    <p:sldId id="373" r:id="rId52"/>
    <p:sldId id="374" r:id="rId53"/>
    <p:sldId id="388" r:id="rId54"/>
    <p:sldId id="375" r:id="rId55"/>
    <p:sldId id="376" r:id="rId56"/>
    <p:sldId id="382" r:id="rId57"/>
  </p:sldIdLst>
  <p:sldSz cx="9144000" cy="6858000" type="screen4x3"/>
  <p:notesSz cx="6858000" cy="9144000"/>
  <p:defaultTextStyle>
    <a:defPPr>
      <a:defRPr lang="en-AU"/>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559A"/>
    <a:srgbClr val="1877DA"/>
    <a:srgbClr val="EAEAEA"/>
    <a:srgbClr val="DDDDDD"/>
    <a:srgbClr val="D0E4F8"/>
    <a:srgbClr val="FF8A00"/>
    <a:srgbClr val="660066"/>
    <a:srgbClr val="E4E8E8"/>
    <a:srgbClr val="EAF5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324" autoAdjust="0"/>
  </p:normalViewPr>
  <p:slideViewPr>
    <p:cSldViewPr>
      <p:cViewPr varScale="1">
        <p:scale>
          <a:sx n="119" d="100"/>
          <a:sy n="119" d="100"/>
        </p:scale>
        <p:origin x="86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e" userId="93a9740c-6f18-4f14-b4e4-7b061c934f44" providerId="ADAL" clId="{F167B1BD-4FE1-475B-8042-D9CD09EF0458}"/>
    <pc:docChg chg="modMainMaster">
      <pc:chgData name="Kate" userId="93a9740c-6f18-4f14-b4e4-7b061c934f44" providerId="ADAL" clId="{F167B1BD-4FE1-475B-8042-D9CD09EF0458}" dt="2022-03-25T06:21:18.859" v="3" actId="208"/>
      <pc:docMkLst>
        <pc:docMk/>
      </pc:docMkLst>
      <pc:sldMasterChg chg="addSp modSp mod">
        <pc:chgData name="Kate" userId="93a9740c-6f18-4f14-b4e4-7b061c934f44" providerId="ADAL" clId="{F167B1BD-4FE1-475B-8042-D9CD09EF0458}" dt="2022-03-25T06:21:18.859" v="3" actId="208"/>
        <pc:sldMasterMkLst>
          <pc:docMk/>
          <pc:sldMasterMk cId="0" sldId="2147483648"/>
        </pc:sldMasterMkLst>
        <pc:spChg chg="add mod">
          <ac:chgData name="Kate" userId="93a9740c-6f18-4f14-b4e4-7b061c934f44" providerId="ADAL" clId="{F167B1BD-4FE1-475B-8042-D9CD09EF0458}" dt="2022-03-25T06:21:18.859" v="3" actId="208"/>
          <ac:spMkLst>
            <pc:docMk/>
            <pc:sldMasterMk cId="0" sldId="2147483648"/>
            <ac:spMk id="2" creationId="{308F2333-FBA9-48C6-B06D-C166F0473E89}"/>
          </ac:spMkLst>
        </pc:spChg>
      </pc:sldMasterChg>
    </pc:docChg>
  </pc:docChgLst>
  <pc:docChgLst>
    <pc:chgData name="RYAN, Kate" userId="S::ryankz@austin.org.au::93a9740c-6f18-4f14-b4e4-7b061c934f44" providerId="AD" clId="Web-{FDFC988A-B4B9-0399-5B20-D5EF1FAB0381}"/>
    <pc:docChg chg="modSld">
      <pc:chgData name="RYAN, Kate" userId="S::ryankz@austin.org.au::93a9740c-6f18-4f14-b4e4-7b061c934f44" providerId="AD" clId="Web-{FDFC988A-B4B9-0399-5B20-D5EF1FAB0381}" dt="2022-01-27T21:52:36.979" v="100" actId="20577"/>
      <pc:docMkLst>
        <pc:docMk/>
      </pc:docMkLst>
      <pc:sldChg chg="addSp delSp modSp delAnim">
        <pc:chgData name="RYAN, Kate" userId="S::ryankz@austin.org.au::93a9740c-6f18-4f14-b4e4-7b061c934f44" providerId="AD" clId="Web-{FDFC988A-B4B9-0399-5B20-D5EF1FAB0381}" dt="2022-01-27T21:49:45.319" v="34" actId="20577"/>
        <pc:sldMkLst>
          <pc:docMk/>
          <pc:sldMk cId="0" sldId="378"/>
        </pc:sldMkLst>
        <pc:spChg chg="add mod">
          <ac:chgData name="RYAN, Kate" userId="S::ryankz@austin.org.au::93a9740c-6f18-4f14-b4e4-7b061c934f44" providerId="AD" clId="Web-{FDFC988A-B4B9-0399-5B20-D5EF1FAB0381}" dt="2022-01-27T21:49:45.319" v="34" actId="20577"/>
          <ac:spMkLst>
            <pc:docMk/>
            <pc:sldMk cId="0" sldId="378"/>
            <ac:spMk id="4" creationId="{913C9046-AF5F-4BB5-A55F-5B8A4C1D694B}"/>
          </ac:spMkLst>
        </pc:spChg>
        <pc:picChg chg="del">
          <ac:chgData name="RYAN, Kate" userId="S::ryankz@austin.org.au::93a9740c-6f18-4f14-b4e4-7b061c934f44" providerId="AD" clId="Web-{FDFC988A-B4B9-0399-5B20-D5EF1FAB0381}" dt="2022-01-27T21:48:55.428" v="9"/>
          <ac:picMkLst>
            <pc:docMk/>
            <pc:sldMk cId="0" sldId="378"/>
            <ac:picMk id="5" creationId="{00000000-0000-0000-0000-000000000000}"/>
          </ac:picMkLst>
        </pc:picChg>
      </pc:sldChg>
      <pc:sldChg chg="addSp delSp modSp delAnim">
        <pc:chgData name="RYAN, Kate" userId="S::ryankz@austin.org.au::93a9740c-6f18-4f14-b4e4-7b061c934f44" providerId="AD" clId="Web-{FDFC988A-B4B9-0399-5B20-D5EF1FAB0381}" dt="2022-01-27T21:50:35.758" v="60" actId="20577"/>
        <pc:sldMkLst>
          <pc:docMk/>
          <pc:sldMk cId="0" sldId="379"/>
        </pc:sldMkLst>
        <pc:spChg chg="add mod">
          <ac:chgData name="RYAN, Kate" userId="S::ryankz@austin.org.au::93a9740c-6f18-4f14-b4e4-7b061c934f44" providerId="AD" clId="Web-{FDFC988A-B4B9-0399-5B20-D5EF1FAB0381}" dt="2022-01-27T21:50:35.758" v="60" actId="20577"/>
          <ac:spMkLst>
            <pc:docMk/>
            <pc:sldMk cId="0" sldId="379"/>
            <ac:spMk id="4" creationId="{B01579FD-6E08-491F-885A-0FB157FC7E97}"/>
          </ac:spMkLst>
        </pc:spChg>
        <pc:picChg chg="del">
          <ac:chgData name="RYAN, Kate" userId="S::ryankz@austin.org.au::93a9740c-6f18-4f14-b4e4-7b061c934f44" providerId="AD" clId="Web-{FDFC988A-B4B9-0399-5B20-D5EF1FAB0381}" dt="2022-01-27T21:49:58.179" v="35"/>
          <ac:picMkLst>
            <pc:docMk/>
            <pc:sldMk cId="0" sldId="379"/>
            <ac:picMk id="6" creationId="{00000000-0000-0000-0000-000000000000}"/>
          </ac:picMkLst>
        </pc:picChg>
      </pc:sldChg>
      <pc:sldChg chg="addSp delSp modSp delAnim">
        <pc:chgData name="RYAN, Kate" userId="S::ryankz@austin.org.au::93a9740c-6f18-4f14-b4e4-7b061c934f44" providerId="AD" clId="Web-{FDFC988A-B4B9-0399-5B20-D5EF1FAB0381}" dt="2022-01-27T21:51:21.946" v="74" actId="20577"/>
        <pc:sldMkLst>
          <pc:docMk/>
          <pc:sldMk cId="0" sldId="380"/>
        </pc:sldMkLst>
        <pc:spChg chg="add mod">
          <ac:chgData name="RYAN, Kate" userId="S::ryankz@austin.org.au::93a9740c-6f18-4f14-b4e4-7b061c934f44" providerId="AD" clId="Web-{FDFC988A-B4B9-0399-5B20-D5EF1FAB0381}" dt="2022-01-27T21:51:21.946" v="74" actId="20577"/>
          <ac:spMkLst>
            <pc:docMk/>
            <pc:sldMk cId="0" sldId="380"/>
            <ac:spMk id="4" creationId="{5829EDD3-FA60-4E4A-992B-D00A7CE59BF2}"/>
          </ac:spMkLst>
        </pc:spChg>
        <pc:picChg chg="del">
          <ac:chgData name="RYAN, Kate" userId="S::ryankz@austin.org.au::93a9740c-6f18-4f14-b4e4-7b061c934f44" providerId="AD" clId="Web-{FDFC988A-B4B9-0399-5B20-D5EF1FAB0381}" dt="2022-01-27T21:50:48.227" v="61"/>
          <ac:picMkLst>
            <pc:docMk/>
            <pc:sldMk cId="0" sldId="380"/>
            <ac:picMk id="6" creationId="{00000000-0000-0000-0000-000000000000}"/>
          </ac:picMkLst>
        </pc:picChg>
      </pc:sldChg>
      <pc:sldChg chg="addSp delSp modSp delAnim">
        <pc:chgData name="RYAN, Kate" userId="S::ryankz@austin.org.au::93a9740c-6f18-4f14-b4e4-7b061c934f44" providerId="AD" clId="Web-{FDFC988A-B4B9-0399-5B20-D5EF1FAB0381}" dt="2022-01-27T21:51:57.259" v="92" actId="20577"/>
        <pc:sldMkLst>
          <pc:docMk/>
          <pc:sldMk cId="0" sldId="381"/>
        </pc:sldMkLst>
        <pc:spChg chg="add mod">
          <ac:chgData name="RYAN, Kate" userId="S::ryankz@austin.org.au::93a9740c-6f18-4f14-b4e4-7b061c934f44" providerId="AD" clId="Web-{FDFC988A-B4B9-0399-5B20-D5EF1FAB0381}" dt="2022-01-27T21:51:57.259" v="92" actId="20577"/>
          <ac:spMkLst>
            <pc:docMk/>
            <pc:sldMk cId="0" sldId="381"/>
            <ac:spMk id="4" creationId="{96A5B8A8-2318-446A-982C-D663503308F0}"/>
          </ac:spMkLst>
        </pc:spChg>
        <pc:picChg chg="del">
          <ac:chgData name="RYAN, Kate" userId="S::ryankz@austin.org.au::93a9740c-6f18-4f14-b4e4-7b061c934f44" providerId="AD" clId="Web-{FDFC988A-B4B9-0399-5B20-D5EF1FAB0381}" dt="2022-01-27T21:51:28.415" v="75"/>
          <ac:picMkLst>
            <pc:docMk/>
            <pc:sldMk cId="0" sldId="381"/>
            <ac:picMk id="6" creationId="{00000000-0000-0000-0000-000000000000}"/>
          </ac:picMkLst>
        </pc:picChg>
      </pc:sldChg>
      <pc:sldChg chg="addSp delSp modSp delAnim">
        <pc:chgData name="RYAN, Kate" userId="S::ryankz@austin.org.au::93a9740c-6f18-4f14-b4e4-7b061c934f44" providerId="AD" clId="Web-{FDFC988A-B4B9-0399-5B20-D5EF1FAB0381}" dt="2022-01-27T21:52:36.979" v="100" actId="20577"/>
        <pc:sldMkLst>
          <pc:docMk/>
          <pc:sldMk cId="0" sldId="382"/>
        </pc:sldMkLst>
        <pc:spChg chg="add mod">
          <ac:chgData name="RYAN, Kate" userId="S::ryankz@austin.org.au::93a9740c-6f18-4f14-b4e4-7b061c934f44" providerId="AD" clId="Web-{FDFC988A-B4B9-0399-5B20-D5EF1FAB0381}" dt="2022-01-27T21:52:36.979" v="100" actId="20577"/>
          <ac:spMkLst>
            <pc:docMk/>
            <pc:sldMk cId="0" sldId="382"/>
            <ac:spMk id="4" creationId="{F948AD58-0B0F-453C-8D46-9CBDB9D8FA03}"/>
          </ac:spMkLst>
        </pc:spChg>
        <pc:picChg chg="del">
          <ac:chgData name="RYAN, Kate" userId="S::ryankz@austin.org.au::93a9740c-6f18-4f14-b4e4-7b061c934f44" providerId="AD" clId="Web-{FDFC988A-B4B9-0399-5B20-D5EF1FAB0381}" dt="2022-01-27T21:52:05.806" v="93"/>
          <ac:picMkLst>
            <pc:docMk/>
            <pc:sldMk cId="0" sldId="382"/>
            <ac:picMk id="6" creationId="{00000000-0000-0000-0000-000000000000}"/>
          </ac:picMkLst>
        </pc:picChg>
      </pc:sldChg>
      <pc:sldChg chg="addSp modSp">
        <pc:chgData name="RYAN, Kate" userId="S::ryankz@austin.org.au::93a9740c-6f18-4f14-b4e4-7b061c934f44" providerId="AD" clId="Web-{FDFC988A-B4B9-0399-5B20-D5EF1FAB0381}" dt="2022-01-27T21:47:32.161" v="8" actId="20577"/>
        <pc:sldMkLst>
          <pc:docMk/>
          <pc:sldMk cId="0" sldId="392"/>
        </pc:sldMkLst>
        <pc:spChg chg="add mod">
          <ac:chgData name="RYAN, Kate" userId="S::ryankz@austin.org.au::93a9740c-6f18-4f14-b4e4-7b061c934f44" providerId="AD" clId="Web-{FDFC988A-B4B9-0399-5B20-D5EF1FAB0381}" dt="2022-01-27T21:47:32.161" v="8" actId="20577"/>
          <ac:spMkLst>
            <pc:docMk/>
            <pc:sldMk cId="0" sldId="392"/>
            <ac:spMk id="3" creationId="{F75BF5A4-AA99-49A9-8D09-CDDDCF6CAA3E}"/>
          </ac:spMkLst>
        </pc:spChg>
        <pc:picChg chg="mod">
          <ac:chgData name="RYAN, Kate" userId="S::ryankz@austin.org.au::93a9740c-6f18-4f14-b4e4-7b061c934f44" providerId="AD" clId="Web-{FDFC988A-B4B9-0399-5B20-D5EF1FAB0381}" dt="2022-01-27T21:46:22.300" v="1" actId="1076"/>
          <ac:picMkLst>
            <pc:docMk/>
            <pc:sldMk cId="0" sldId="392"/>
            <ac:picMk id="4"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pPr>
              <a:defRPr/>
            </a:pPr>
            <a:endParaRPr lang="en-AU" dirty="0"/>
          </a:p>
        </p:txBody>
      </p:sp>
      <p:sp>
        <p:nvSpPr>
          <p:cNvPr id="3993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pPr>
              <a:defRPr/>
            </a:pPr>
            <a:endParaRPr lang="en-AU" dirty="0"/>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994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3994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pPr>
              <a:defRPr/>
            </a:pPr>
            <a:endParaRPr lang="en-AU" dirty="0"/>
          </a:p>
        </p:txBody>
      </p:sp>
      <p:sp>
        <p:nvSpPr>
          <p:cNvPr id="3994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pPr>
              <a:defRPr/>
            </a:pPr>
            <a:fld id="{0A63336F-B69A-49C3-B11C-992D09955D47}" type="slidenum">
              <a:rPr lang="en-AU"/>
              <a:pPr>
                <a:defRPr/>
              </a:pPr>
              <a:t>‹#›</a:t>
            </a:fld>
            <a:endParaRPr lang="en-AU" dirty="0"/>
          </a:p>
        </p:txBody>
      </p:sp>
    </p:spTree>
    <p:extLst>
      <p:ext uri="{BB962C8B-B14F-4D97-AF65-F5344CB8AC3E}">
        <p14:creationId xmlns:p14="http://schemas.microsoft.com/office/powerpoint/2010/main" val="25836746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C6D6AB91-92ED-4864-8F7A-614C1E9E41F1}" type="slidenum">
              <a:rPr lang="en-AU"/>
              <a:pPr/>
              <a:t>1</a:t>
            </a:fld>
            <a:endParaRPr lang="en-AU" dirty="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C1094233-E013-4781-94B1-06F12003DE06}" type="slidenum">
              <a:rPr lang="en-AU"/>
              <a:pPr/>
              <a:t>13</a:t>
            </a:fld>
            <a:endParaRPr lang="en-AU" dirty="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79C50312-6DBA-4874-95AD-218F196C3F4A}" type="slidenum">
              <a:rPr lang="en-AU"/>
              <a:pPr/>
              <a:t>18</a:t>
            </a:fld>
            <a:endParaRPr lang="en-AU" dirty="0"/>
          </a:p>
        </p:txBody>
      </p:sp>
      <p:sp>
        <p:nvSpPr>
          <p:cNvPr id="56323" name="Rectangle 2"/>
          <p:cNvSpPr>
            <a:spLocks noGrp="1" noRot="1" noChangeAspect="1" noChangeArrowheads="1" noTextEdit="1"/>
          </p:cNvSpPr>
          <p:nvPr>
            <p:ph type="sldImg"/>
          </p:nvPr>
        </p:nvSpPr>
        <p:spPr>
          <a:xfrm>
            <a:off x="1141413" y="685800"/>
            <a:ext cx="4573587" cy="3429000"/>
          </a:xfrm>
          <a:ln/>
        </p:spPr>
      </p:sp>
      <p:sp>
        <p:nvSpPr>
          <p:cNvPr id="56324"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6E2DD376-7C06-4805-A717-B0A0D1967B01}" type="slidenum">
              <a:rPr lang="en-AU"/>
              <a:pPr/>
              <a:t>19</a:t>
            </a:fld>
            <a:endParaRPr lang="en-AU" dirty="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r>
              <a:rPr lang="en-US" dirty="0"/>
              <a:t>				</a:t>
            </a:r>
            <a:endParaRPr lang="en-AU"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E999A18C-B5E3-4216-8483-F5577ABC67D5}" type="slidenum">
              <a:rPr lang="en-AU"/>
              <a:pPr/>
              <a:t>20</a:t>
            </a:fld>
            <a:endParaRPr lang="en-AU" dirty="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28F9E263-D93D-4D2A-90A8-17B70AE5040A}" type="slidenum">
              <a:rPr lang="en-AU"/>
              <a:pPr/>
              <a:t>21</a:t>
            </a:fld>
            <a:endParaRPr lang="en-AU" dirty="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E999A18C-B5E3-4216-8483-F5577ABC67D5}" type="slidenum">
              <a:rPr lang="en-AU"/>
              <a:pPr/>
              <a:t>22</a:t>
            </a:fld>
            <a:endParaRPr lang="en-AU" dirty="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7544C011-E8EE-4433-B105-E3D1619CF83C}" type="slidenum">
              <a:rPr lang="en-AU"/>
              <a:pPr/>
              <a:t>23</a:t>
            </a:fld>
            <a:endParaRPr lang="en-AU" dirty="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F06F58CB-70CC-4B95-A2F9-8F7C430713E1}" type="slidenum">
              <a:rPr lang="en-AU"/>
              <a:pPr/>
              <a:t>26</a:t>
            </a:fld>
            <a:endParaRPr lang="en-AU" dirty="0"/>
          </a:p>
        </p:txBody>
      </p:sp>
      <p:sp>
        <p:nvSpPr>
          <p:cNvPr id="57347" name="Rectangle 2"/>
          <p:cNvSpPr>
            <a:spLocks noGrp="1" noRot="1" noChangeAspect="1" noChangeArrowheads="1" noTextEdit="1"/>
          </p:cNvSpPr>
          <p:nvPr>
            <p:ph type="sldImg"/>
          </p:nvPr>
        </p:nvSpPr>
        <p:spPr>
          <a:xfrm>
            <a:off x="1141413" y="685800"/>
            <a:ext cx="4573587" cy="3429000"/>
          </a:xfrm>
          <a:ln/>
        </p:spPr>
      </p:sp>
      <p:sp>
        <p:nvSpPr>
          <p:cNvPr id="57348" name="Rectangle 3"/>
          <p:cNvSpPr>
            <a:spLocks noGrp="1" noChangeArrowheads="1"/>
          </p:cNvSpPr>
          <p:nvPr>
            <p:ph type="body" idx="1"/>
          </p:nvPr>
        </p:nvSpPr>
        <p:spPr>
          <a:noFill/>
          <a:ln/>
        </p:spPr>
        <p:txBody>
          <a:bodyPr/>
          <a:lstStyle/>
          <a:p>
            <a:pPr eaLnBrk="1" hangingPunct="1"/>
            <a:r>
              <a:rPr lang="en-US" dirty="0"/>
              <a:t>Endogenous or exogenous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99C8F101-1EB0-4E23-A505-E808A6944CF3}" type="slidenum">
              <a:rPr lang="en-AU"/>
              <a:pPr/>
              <a:t>27</a:t>
            </a:fld>
            <a:endParaRPr lang="en-AU" dirty="0"/>
          </a:p>
        </p:txBody>
      </p:sp>
      <p:sp>
        <p:nvSpPr>
          <p:cNvPr id="69635" name="Rectangle 1026"/>
          <p:cNvSpPr>
            <a:spLocks noGrp="1" noRot="1" noChangeAspect="1" noChangeArrowheads="1" noTextEdit="1"/>
          </p:cNvSpPr>
          <p:nvPr>
            <p:ph type="sldImg"/>
          </p:nvPr>
        </p:nvSpPr>
        <p:spPr>
          <a:ln/>
        </p:spPr>
      </p:sp>
      <p:sp>
        <p:nvSpPr>
          <p:cNvPr id="69636" name="Rectangle 1027"/>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82774151-8A58-4DFA-AE5D-A00C70177737}" type="slidenum">
              <a:rPr lang="en-AU"/>
              <a:pPr/>
              <a:t>28</a:t>
            </a:fld>
            <a:endParaRPr lang="en-AU" dirty="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141413" y="685800"/>
            <a:ext cx="4572000" cy="3429000"/>
          </a:xfrm>
          <a:ln/>
        </p:spPr>
      </p:sp>
      <p:sp>
        <p:nvSpPr>
          <p:cNvPr id="48131" name="Rectangle 3"/>
          <p:cNvSpPr>
            <a:spLocks noGrp="1" noChangeArrowheads="1"/>
          </p:cNvSpPr>
          <p:nvPr>
            <p:ph type="body" idx="1"/>
          </p:nvPr>
        </p:nvSpPr>
        <p:spPr>
          <a:noFill/>
          <a:ln/>
        </p:spPr>
        <p:txBody>
          <a:bodyPr/>
          <a:lstStyle/>
          <a:p>
            <a:pPr eaLnBrk="1" hangingPunct="1"/>
            <a:r>
              <a:rPr lang="en-AU" dirty="0"/>
              <a:t>Patient Zone (orange area) includes the patient &amp; the patient’s immediate surroundings within that zone there are 2 critical sites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E6DEC20A-7CED-4E48-8830-D4432CA6AC62}" type="slidenum">
              <a:rPr lang="en-AU"/>
              <a:pPr/>
              <a:t>29</a:t>
            </a:fld>
            <a:endParaRPr lang="en-AU" dirty="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82774151-8A58-4DFA-AE5D-A00C70177737}" type="slidenum">
              <a:rPr lang="en-AU"/>
              <a:pPr/>
              <a:t>30</a:t>
            </a:fld>
            <a:endParaRPr lang="en-AU" dirty="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A2D97DED-21FB-4E88-BC52-BFDE309EFA11}" type="slidenum">
              <a:rPr lang="en-AU"/>
              <a:pPr/>
              <a:t>31</a:t>
            </a:fld>
            <a:endParaRPr lang="en-AU"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r>
              <a:rPr lang="en-US" dirty="0"/>
              <a:t>HCWs generally touch another</a:t>
            </a:r>
            <a:r>
              <a:rPr lang="en-US" baseline="0" dirty="0"/>
              <a:t> surface within the patient zone before contact with a clean site</a:t>
            </a: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DCD7078D-DD36-4CD2-B55D-4BA6B080BD27}" type="slidenum">
              <a:rPr lang="en-AU"/>
              <a:pPr/>
              <a:t>32</a:t>
            </a:fld>
            <a:endParaRPr lang="en-AU" dirty="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9112AD9F-AD07-44AF-9CE6-2B336CA22D7C}" type="slidenum">
              <a:rPr lang="en-AU"/>
              <a:pPr/>
              <a:t>34</a:t>
            </a:fld>
            <a:endParaRPr lang="en-AU" dirty="0"/>
          </a:p>
        </p:txBody>
      </p:sp>
      <p:sp>
        <p:nvSpPr>
          <p:cNvPr id="58371" name="Rectangle 2"/>
          <p:cNvSpPr>
            <a:spLocks noGrp="1" noRot="1" noChangeAspect="1" noChangeArrowheads="1" noTextEdit="1"/>
          </p:cNvSpPr>
          <p:nvPr>
            <p:ph type="sldImg"/>
          </p:nvPr>
        </p:nvSpPr>
        <p:spPr>
          <a:xfrm>
            <a:off x="1141413" y="685800"/>
            <a:ext cx="4573587" cy="3429000"/>
          </a:xfrm>
          <a:ln/>
        </p:spPr>
      </p:sp>
      <p:sp>
        <p:nvSpPr>
          <p:cNvPr id="58372"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511DA889-B61D-4BE2-BAEF-28338819B1AF}" type="slidenum">
              <a:rPr lang="en-AU"/>
              <a:pPr/>
              <a:t>35</a:t>
            </a:fld>
            <a:endParaRPr lang="en-AU" dirty="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EE761CFB-5948-4726-8C85-B325101AF6D9}" type="slidenum">
              <a:rPr lang="en-AU"/>
              <a:pPr/>
              <a:t>36</a:t>
            </a:fld>
            <a:endParaRPr lang="en-AU" dirty="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xfrm>
            <a:off x="914508" y="4343144"/>
            <a:ext cx="5028986" cy="4115019"/>
          </a:xfrm>
          <a:noFill/>
          <a:ln/>
        </p:spPr>
        <p:txBody>
          <a:bodyPr wrap="none" anchor="ctr"/>
          <a:lstStyle/>
          <a:p>
            <a:pPr eaLnBrk="1" hangingPunct="1"/>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CF463FC9-766E-4CA4-8021-C232BEE26AA6}" type="slidenum">
              <a:rPr lang="en-AU"/>
              <a:pPr/>
              <a:t>37</a:t>
            </a:fld>
            <a:endParaRPr lang="en-AU" dirty="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CF463FC9-766E-4CA4-8021-C232BEE26AA6}" type="slidenum">
              <a:rPr lang="en-AU"/>
              <a:pPr/>
              <a:t>38</a:t>
            </a:fld>
            <a:endParaRPr lang="en-AU" dirty="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3E07AF16-9E13-460B-9F4C-F6CD713ECDA1}" type="slidenum">
              <a:rPr lang="en-AU"/>
              <a:pPr/>
              <a:t>39</a:t>
            </a:fld>
            <a:endParaRPr lang="en-AU" dirty="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6157E576-F6F0-4431-A341-56CE16A821C6}" type="slidenum">
              <a:rPr lang="en-AU"/>
              <a:pPr/>
              <a:t>4</a:t>
            </a:fld>
            <a:endParaRPr lang="en-AU" dirty="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DCD7078D-DD36-4CD2-B55D-4BA6B080BD27}" type="slidenum">
              <a:rPr lang="en-AU"/>
              <a:pPr/>
              <a:t>40</a:t>
            </a:fld>
            <a:endParaRPr lang="en-AU" dirty="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BA9C0615-4EC8-4845-BA11-116DE02B3DBF}" type="slidenum">
              <a:rPr lang="en-AU"/>
              <a:pPr/>
              <a:t>41</a:t>
            </a:fld>
            <a:endParaRPr lang="en-AU" dirty="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E0DA003D-3807-4205-A3BA-D12B36C24024}" type="slidenum">
              <a:rPr lang="en-AU"/>
              <a:pPr/>
              <a:t>43</a:t>
            </a:fld>
            <a:endParaRPr lang="en-AU" dirty="0"/>
          </a:p>
        </p:txBody>
      </p:sp>
      <p:sp>
        <p:nvSpPr>
          <p:cNvPr id="59395" name="Rectangle 2"/>
          <p:cNvSpPr>
            <a:spLocks noGrp="1" noRot="1" noChangeAspect="1" noChangeArrowheads="1" noTextEdit="1"/>
          </p:cNvSpPr>
          <p:nvPr>
            <p:ph type="sldImg"/>
          </p:nvPr>
        </p:nvSpPr>
        <p:spPr>
          <a:xfrm>
            <a:off x="1141413" y="685800"/>
            <a:ext cx="4573587" cy="3429000"/>
          </a:xfrm>
          <a:ln/>
        </p:spPr>
      </p:sp>
      <p:sp>
        <p:nvSpPr>
          <p:cNvPr id="59396"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E5D02E80-0097-4588-BC8F-416D170E2EA9}" type="slidenum">
              <a:rPr lang="en-AU"/>
              <a:pPr/>
              <a:t>44</a:t>
            </a:fld>
            <a:endParaRPr lang="en-AU" dirty="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B9C41961-DB66-4254-AA11-36E2ED6BCEEE}" type="slidenum">
              <a:rPr lang="en-AU"/>
              <a:pPr/>
              <a:t>45</a:t>
            </a:fld>
            <a:endParaRPr lang="en-AU" dirty="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BA4061A7-1940-4AC8-B974-5B02C21E8BF2}" type="slidenum">
              <a:rPr lang="en-AU"/>
              <a:pPr/>
              <a:t>47</a:t>
            </a:fld>
            <a:endParaRPr lang="en-AU" dirty="0"/>
          </a:p>
        </p:txBody>
      </p:sp>
      <p:sp>
        <p:nvSpPr>
          <p:cNvPr id="60419" name="Rectangle 2"/>
          <p:cNvSpPr>
            <a:spLocks noGrp="1" noRot="1" noChangeAspect="1" noChangeArrowheads="1" noTextEdit="1"/>
          </p:cNvSpPr>
          <p:nvPr>
            <p:ph type="sldImg"/>
          </p:nvPr>
        </p:nvSpPr>
        <p:spPr>
          <a:xfrm>
            <a:off x="1141413" y="685800"/>
            <a:ext cx="4573587" cy="3429000"/>
          </a:xfrm>
          <a:ln/>
        </p:spPr>
      </p:sp>
      <p:sp>
        <p:nvSpPr>
          <p:cNvPr id="60420"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3DBD81B1-1672-4D5B-8DFE-C41DBFCCFBCB}" type="slidenum">
              <a:rPr lang="en-AU"/>
              <a:pPr/>
              <a:t>48</a:t>
            </a:fld>
            <a:endParaRPr lang="en-AU" dirty="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r>
              <a:rPr lang="en-US" dirty="0"/>
              <a:t>	</a:t>
            </a:r>
            <a:endParaRPr lang="en-AU"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93D23300-4F11-47E5-B650-AFAC50D2813B}" type="slidenum">
              <a:rPr lang="en-AU"/>
              <a:pPr/>
              <a:t>49</a:t>
            </a:fld>
            <a:endParaRPr lang="en-AU" dirty="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93D23300-4F11-47E5-B650-AFAC50D2813B}" type="slidenum">
              <a:rPr lang="en-AU"/>
              <a:pPr/>
              <a:t>50</a:t>
            </a:fld>
            <a:endParaRPr lang="en-AU" dirty="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D7948572-0981-4741-8C67-57070C280467}" type="slidenum">
              <a:rPr lang="en-AU"/>
              <a:pPr/>
              <a:t>51</a:t>
            </a:fld>
            <a:endParaRPr lang="en-AU" dirty="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79D96218-8B75-40AF-B452-64739EC7794A}" type="slidenum">
              <a:rPr lang="en-AU"/>
              <a:pPr/>
              <a:t>5</a:t>
            </a:fld>
            <a:endParaRPr lang="en-AU" dirty="0"/>
          </a:p>
        </p:txBody>
      </p:sp>
      <p:sp>
        <p:nvSpPr>
          <p:cNvPr id="50179" name="Rectangle 2"/>
          <p:cNvSpPr>
            <a:spLocks noGrp="1" noRot="1" noChangeAspect="1" noChangeArrowheads="1" noTextEdit="1"/>
          </p:cNvSpPr>
          <p:nvPr>
            <p:ph type="sldImg"/>
          </p:nvPr>
        </p:nvSpPr>
        <p:spPr>
          <a:xfrm>
            <a:off x="1141413" y="685800"/>
            <a:ext cx="4573587" cy="3429000"/>
          </a:xfrm>
          <a:ln/>
        </p:spPr>
      </p:sp>
      <p:sp>
        <p:nvSpPr>
          <p:cNvPr id="50180" name="Rectangle 3"/>
          <p:cNvSpPr>
            <a:spLocks noGrp="1" noChangeArrowheads="1"/>
          </p:cNvSpPr>
          <p:nvPr>
            <p:ph type="body" idx="1"/>
          </p:nvPr>
        </p:nvSpPr>
        <p:spPr>
          <a:noFill/>
          <a:ln/>
        </p:spPr>
        <p:txBody>
          <a:bodyPr lIns="91440" tIns="45720" rIns="91440" bIns="45720"/>
          <a:lstStyle/>
          <a:p>
            <a:pPr eaLnBrk="1" hangingPunct="1"/>
            <a:r>
              <a:rPr lang="en-US" dirty="0"/>
              <a:t>Assumptions are generally made that within the pt zone</a:t>
            </a:r>
          </a:p>
          <a:p>
            <a:pPr marL="742950" lvl="1" indent="-285750" eaLnBrk="1" hangingPunct="1"/>
            <a:r>
              <a:rPr lang="en-AU" dirty="0"/>
              <a:t>Patient flora rapidly contaminates entire patient zone</a:t>
            </a:r>
          </a:p>
          <a:p>
            <a:pPr marL="742950" lvl="1" indent="-285750" eaLnBrk="1" hangingPunct="1"/>
            <a:r>
              <a:rPr lang="en-AU" dirty="0"/>
              <a:t>Patient zone is cleaned between patients</a:t>
            </a:r>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23F0C2A4-D80C-42F3-9B18-D395BC376642}" type="slidenum">
              <a:rPr lang="en-AU"/>
              <a:pPr/>
              <a:t>52</a:t>
            </a:fld>
            <a:endParaRPr lang="en-AU" dirty="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BB0923FA-8B4C-4036-BF9C-2D38B70A93F4}" type="slidenum">
              <a:rPr lang="en-AU"/>
              <a:pPr/>
              <a:t>6</a:t>
            </a:fld>
            <a:endParaRPr lang="en-AU" dirty="0"/>
          </a:p>
        </p:txBody>
      </p:sp>
      <p:sp>
        <p:nvSpPr>
          <p:cNvPr id="51203" name="Rectangle 2"/>
          <p:cNvSpPr>
            <a:spLocks noGrp="1" noRot="1" noChangeAspect="1" noChangeArrowheads="1" noTextEdit="1"/>
          </p:cNvSpPr>
          <p:nvPr>
            <p:ph type="sldImg"/>
          </p:nvPr>
        </p:nvSpPr>
        <p:spPr>
          <a:xfrm>
            <a:off x="1141413" y="685800"/>
            <a:ext cx="4573587" cy="3429000"/>
          </a:xfrm>
          <a:ln/>
        </p:spPr>
      </p:sp>
      <p:sp>
        <p:nvSpPr>
          <p:cNvPr id="51204" name="Rectangle 3"/>
          <p:cNvSpPr>
            <a:spLocks noGrp="1" noChangeArrowheads="1"/>
          </p:cNvSpPr>
          <p:nvPr>
            <p:ph type="body" idx="1"/>
          </p:nvPr>
        </p:nvSpPr>
        <p:spPr>
          <a:noFill/>
          <a:ln/>
        </p:spPr>
        <p:txBody>
          <a:bodyPr lIns="91440" tIns="45720" rIns="91440" bIns="45720"/>
          <a:lstStyle/>
          <a:p>
            <a:pPr eaLnBrk="1" hangingPunct="1"/>
            <a:r>
              <a:rPr lang="en-US" dirty="0"/>
              <a:t>Assumptions are generally made that within the healthcare zone</a:t>
            </a:r>
          </a:p>
          <a:p>
            <a:pPr marL="742950" lvl="1" indent="-285750" eaLnBrk="1" hangingPunct="1"/>
            <a:r>
              <a:rPr lang="en-AU" dirty="0"/>
              <a:t>That contaminated with organisms foreign and potentially harmful to Patient X occur</a:t>
            </a:r>
          </a:p>
          <a:p>
            <a:pPr marL="742950" lvl="1" indent="-285750" eaLnBrk="1" hangingPunct="1"/>
            <a:r>
              <a:rPr lang="en-AU" dirty="0"/>
              <a:t>Transmission results in exogenous infection</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815E3D95-AAFF-44B5-A29A-3988573B10C8}" type="slidenum">
              <a:rPr lang="en-AU"/>
              <a:pPr/>
              <a:t>7</a:t>
            </a:fld>
            <a:endParaRPr lang="en-AU" dirty="0"/>
          </a:p>
        </p:txBody>
      </p:sp>
      <p:sp>
        <p:nvSpPr>
          <p:cNvPr id="52227" name="Rectangle 2"/>
          <p:cNvSpPr>
            <a:spLocks noGrp="1" noRot="1" noChangeAspect="1" noChangeArrowheads="1" noTextEdit="1"/>
          </p:cNvSpPr>
          <p:nvPr>
            <p:ph type="sldImg"/>
          </p:nvPr>
        </p:nvSpPr>
        <p:spPr>
          <a:xfrm>
            <a:off x="1141413" y="685800"/>
            <a:ext cx="4573587" cy="3429000"/>
          </a:xfrm>
          <a:ln/>
        </p:spPr>
      </p:sp>
      <p:sp>
        <p:nvSpPr>
          <p:cNvPr id="52228" name="Rectangle 3"/>
          <p:cNvSpPr>
            <a:spLocks noGrp="1" noChangeArrowheads="1"/>
          </p:cNvSpPr>
          <p:nvPr>
            <p:ph type="body" idx="1"/>
          </p:nvPr>
        </p:nvSpPr>
        <p:spPr>
          <a:noFill/>
          <a:ln/>
        </p:spPr>
        <p:txBody>
          <a:bodyPr lIns="91440" tIns="45720" rIns="91440" bIns="45720"/>
          <a:lstStyle/>
          <a:p>
            <a:pPr eaLnBrk="1" hangingPunct="1"/>
            <a:r>
              <a:rPr lang="en-US" dirty="0"/>
              <a:t>Anywhere we there is portal for entry of micoorganisms we need to be conscious of and protect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B5BF8199-6D2A-4890-A363-2F48794AE61B}" type="slidenum">
              <a:rPr lang="en-AU"/>
              <a:pPr/>
              <a:t>8</a:t>
            </a:fld>
            <a:endParaRPr lang="en-AU" dirty="0"/>
          </a:p>
        </p:txBody>
      </p:sp>
      <p:sp>
        <p:nvSpPr>
          <p:cNvPr id="53251" name="Rectangle 2"/>
          <p:cNvSpPr>
            <a:spLocks noGrp="1" noRot="1" noChangeAspect="1" noChangeArrowheads="1" noTextEdit="1"/>
          </p:cNvSpPr>
          <p:nvPr>
            <p:ph type="sldImg"/>
          </p:nvPr>
        </p:nvSpPr>
        <p:spPr>
          <a:xfrm>
            <a:off x="1141413" y="685800"/>
            <a:ext cx="4573587" cy="3429000"/>
          </a:xfrm>
          <a:ln/>
        </p:spPr>
      </p:sp>
      <p:sp>
        <p:nvSpPr>
          <p:cNvPr id="53252"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BB0923FA-8B4C-4036-BF9C-2D38B70A93F4}" type="slidenum">
              <a:rPr lang="en-AU"/>
              <a:pPr/>
              <a:t>10</a:t>
            </a:fld>
            <a:endParaRPr lang="en-AU" dirty="0"/>
          </a:p>
        </p:txBody>
      </p:sp>
      <p:sp>
        <p:nvSpPr>
          <p:cNvPr id="51203" name="Rectangle 2"/>
          <p:cNvSpPr>
            <a:spLocks noGrp="1" noRot="1" noChangeAspect="1" noChangeArrowheads="1" noTextEdit="1"/>
          </p:cNvSpPr>
          <p:nvPr>
            <p:ph type="sldImg"/>
          </p:nvPr>
        </p:nvSpPr>
        <p:spPr>
          <a:xfrm>
            <a:off x="1141413" y="685800"/>
            <a:ext cx="4573587" cy="3429000"/>
          </a:xfrm>
          <a:ln/>
        </p:spPr>
      </p:sp>
      <p:sp>
        <p:nvSpPr>
          <p:cNvPr id="51204" name="Rectangle 3"/>
          <p:cNvSpPr>
            <a:spLocks noGrp="1" noChangeArrowheads="1"/>
          </p:cNvSpPr>
          <p:nvPr>
            <p:ph type="body" idx="1"/>
          </p:nvPr>
        </p:nvSpPr>
        <p:spPr>
          <a:noFill/>
          <a:ln/>
        </p:spPr>
        <p:txBody>
          <a:bodyPr lIns="91440" tIns="45720" rIns="91440" bIns="45720"/>
          <a:lstStyle/>
          <a:p>
            <a:pPr eaLnBrk="1" hangingPunct="1"/>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1802FEE8-63E1-4C14-B930-C8712C07ADBF}" type="slidenum">
              <a:rPr lang="en-AU"/>
              <a:pPr/>
              <a:t>11</a:t>
            </a:fld>
            <a:endParaRPr lang="en-AU" dirty="0"/>
          </a:p>
        </p:txBody>
      </p:sp>
      <p:sp>
        <p:nvSpPr>
          <p:cNvPr id="55299" name="Rectangle 2"/>
          <p:cNvSpPr>
            <a:spLocks noGrp="1" noRot="1" noChangeAspect="1" noChangeArrowheads="1" noTextEdit="1"/>
          </p:cNvSpPr>
          <p:nvPr>
            <p:ph type="sldImg"/>
          </p:nvPr>
        </p:nvSpPr>
        <p:spPr>
          <a:xfrm>
            <a:off x="1141413" y="685800"/>
            <a:ext cx="4573587" cy="3429000"/>
          </a:xfrm>
          <a:ln/>
        </p:spPr>
      </p:sp>
      <p:sp>
        <p:nvSpPr>
          <p:cNvPr id="55300"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AU"/>
          </a:p>
        </p:txBody>
      </p:sp>
      <p:sp>
        <p:nvSpPr>
          <p:cNvPr id="4" name="Rectangle 36"/>
          <p:cNvSpPr>
            <a:spLocks noGrp="1" noChangeArrowheads="1"/>
          </p:cNvSpPr>
          <p:nvPr>
            <p:ph type="dt" sz="half" idx="10"/>
          </p:nvPr>
        </p:nvSpPr>
        <p:spPr>
          <a:ln/>
        </p:spPr>
        <p:txBody>
          <a:bodyPr/>
          <a:lstStyle>
            <a:lvl1pPr>
              <a:defRPr/>
            </a:lvl1pPr>
          </a:lstStyle>
          <a:p>
            <a:pPr>
              <a:defRPr/>
            </a:pPr>
            <a:endParaRPr lang="en-AU" dirty="0"/>
          </a:p>
        </p:txBody>
      </p:sp>
      <p:sp>
        <p:nvSpPr>
          <p:cNvPr id="5" name="Rectangle 37"/>
          <p:cNvSpPr>
            <a:spLocks noGrp="1" noChangeArrowheads="1"/>
          </p:cNvSpPr>
          <p:nvPr>
            <p:ph type="ftr" sz="quarter" idx="11"/>
          </p:nvPr>
        </p:nvSpPr>
        <p:spPr>
          <a:ln/>
        </p:spPr>
        <p:txBody>
          <a:bodyPr/>
          <a:lstStyle>
            <a:lvl1pPr>
              <a:defRPr/>
            </a:lvl1pPr>
          </a:lstStyle>
          <a:p>
            <a:pPr>
              <a:defRPr/>
            </a:pPr>
            <a:endParaRPr lang="en-AU" dirty="0"/>
          </a:p>
        </p:txBody>
      </p:sp>
      <p:sp>
        <p:nvSpPr>
          <p:cNvPr id="6" name="Rectangle 38"/>
          <p:cNvSpPr>
            <a:spLocks noGrp="1" noChangeArrowheads="1"/>
          </p:cNvSpPr>
          <p:nvPr>
            <p:ph type="sldNum" sz="quarter" idx="12"/>
          </p:nvPr>
        </p:nvSpPr>
        <p:spPr>
          <a:ln/>
        </p:spPr>
        <p:txBody>
          <a:bodyPr/>
          <a:lstStyle>
            <a:lvl1pPr>
              <a:defRPr/>
            </a:lvl1pPr>
          </a:lstStyle>
          <a:p>
            <a:pPr>
              <a:defRPr/>
            </a:pPr>
            <a:fld id="{CAD23B17-7244-4DA4-A011-5E4FFF7E4BFF}" type="slidenum">
              <a:rPr lang="en-AU"/>
              <a:pPr>
                <a:defRPr/>
              </a:pPr>
              <a:t>‹#›</a:t>
            </a:fld>
            <a:endParaRPr lang="en-A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36"/>
          <p:cNvSpPr>
            <a:spLocks noGrp="1" noChangeArrowheads="1"/>
          </p:cNvSpPr>
          <p:nvPr>
            <p:ph type="dt" sz="half" idx="10"/>
          </p:nvPr>
        </p:nvSpPr>
        <p:spPr>
          <a:ln/>
        </p:spPr>
        <p:txBody>
          <a:bodyPr/>
          <a:lstStyle>
            <a:lvl1pPr>
              <a:defRPr/>
            </a:lvl1pPr>
          </a:lstStyle>
          <a:p>
            <a:pPr>
              <a:defRPr/>
            </a:pPr>
            <a:endParaRPr lang="en-AU" dirty="0"/>
          </a:p>
        </p:txBody>
      </p:sp>
      <p:sp>
        <p:nvSpPr>
          <p:cNvPr id="5" name="Rectangle 37"/>
          <p:cNvSpPr>
            <a:spLocks noGrp="1" noChangeArrowheads="1"/>
          </p:cNvSpPr>
          <p:nvPr>
            <p:ph type="ftr" sz="quarter" idx="11"/>
          </p:nvPr>
        </p:nvSpPr>
        <p:spPr>
          <a:ln/>
        </p:spPr>
        <p:txBody>
          <a:bodyPr/>
          <a:lstStyle>
            <a:lvl1pPr>
              <a:defRPr/>
            </a:lvl1pPr>
          </a:lstStyle>
          <a:p>
            <a:pPr>
              <a:defRPr/>
            </a:pPr>
            <a:endParaRPr lang="en-AU" dirty="0"/>
          </a:p>
        </p:txBody>
      </p:sp>
      <p:sp>
        <p:nvSpPr>
          <p:cNvPr id="6" name="Rectangle 38"/>
          <p:cNvSpPr>
            <a:spLocks noGrp="1" noChangeArrowheads="1"/>
          </p:cNvSpPr>
          <p:nvPr>
            <p:ph type="sldNum" sz="quarter" idx="12"/>
          </p:nvPr>
        </p:nvSpPr>
        <p:spPr>
          <a:ln/>
        </p:spPr>
        <p:txBody>
          <a:bodyPr/>
          <a:lstStyle>
            <a:lvl1pPr>
              <a:defRPr/>
            </a:lvl1pPr>
          </a:lstStyle>
          <a:p>
            <a:pPr>
              <a:defRPr/>
            </a:pPr>
            <a:fld id="{A01D20C5-682D-4F43-A0DE-FFA8BF0B6FAA}" type="slidenum">
              <a:rPr lang="en-AU"/>
              <a:pPr>
                <a:defRPr/>
              </a:pPr>
              <a:t>‹#›</a:t>
            </a:fld>
            <a:endParaRPr lang="en-A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
            <a:ext cx="2286000" cy="5938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0" y="1"/>
            <a:ext cx="6705600" cy="5938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36"/>
          <p:cNvSpPr>
            <a:spLocks noGrp="1" noChangeArrowheads="1"/>
          </p:cNvSpPr>
          <p:nvPr>
            <p:ph type="dt" sz="half" idx="10"/>
          </p:nvPr>
        </p:nvSpPr>
        <p:spPr>
          <a:ln/>
        </p:spPr>
        <p:txBody>
          <a:bodyPr/>
          <a:lstStyle>
            <a:lvl1pPr>
              <a:defRPr/>
            </a:lvl1pPr>
          </a:lstStyle>
          <a:p>
            <a:pPr>
              <a:defRPr/>
            </a:pPr>
            <a:endParaRPr lang="en-AU" dirty="0"/>
          </a:p>
        </p:txBody>
      </p:sp>
      <p:sp>
        <p:nvSpPr>
          <p:cNvPr id="5" name="Rectangle 37"/>
          <p:cNvSpPr>
            <a:spLocks noGrp="1" noChangeArrowheads="1"/>
          </p:cNvSpPr>
          <p:nvPr>
            <p:ph type="ftr" sz="quarter" idx="11"/>
          </p:nvPr>
        </p:nvSpPr>
        <p:spPr>
          <a:ln/>
        </p:spPr>
        <p:txBody>
          <a:bodyPr/>
          <a:lstStyle>
            <a:lvl1pPr>
              <a:defRPr/>
            </a:lvl1pPr>
          </a:lstStyle>
          <a:p>
            <a:pPr>
              <a:defRPr/>
            </a:pPr>
            <a:endParaRPr lang="en-AU" dirty="0"/>
          </a:p>
        </p:txBody>
      </p:sp>
      <p:sp>
        <p:nvSpPr>
          <p:cNvPr id="6" name="Rectangle 38"/>
          <p:cNvSpPr>
            <a:spLocks noGrp="1" noChangeArrowheads="1"/>
          </p:cNvSpPr>
          <p:nvPr>
            <p:ph type="sldNum" sz="quarter" idx="12"/>
          </p:nvPr>
        </p:nvSpPr>
        <p:spPr>
          <a:ln/>
        </p:spPr>
        <p:txBody>
          <a:bodyPr/>
          <a:lstStyle>
            <a:lvl1pPr>
              <a:defRPr/>
            </a:lvl1pPr>
          </a:lstStyle>
          <a:p>
            <a:pPr>
              <a:defRPr/>
            </a:pPr>
            <a:fld id="{666A17EE-15CA-407D-8587-829307B66E38}" type="slidenum">
              <a:rPr lang="en-AU"/>
              <a:pPr>
                <a:defRPr/>
              </a:pPr>
              <a:t>‹#›</a:t>
            </a:fld>
            <a:endParaRPr lang="en-AU"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36613"/>
          </a:xfrm>
        </p:spPr>
        <p:txBody>
          <a:bodyPr/>
          <a:lstStyle/>
          <a:p>
            <a:r>
              <a:rPr lang="en-US"/>
              <a:t>Click to edit Master title style</a:t>
            </a:r>
            <a:endParaRPr lang="en-AU"/>
          </a:p>
        </p:txBody>
      </p:sp>
      <p:sp>
        <p:nvSpPr>
          <p:cNvPr id="3" name="Text Placeholder 2"/>
          <p:cNvSpPr>
            <a:spLocks noGrp="1"/>
          </p:cNvSpPr>
          <p:nvPr>
            <p:ph type="body" sz="half" idx="1"/>
          </p:nvPr>
        </p:nvSpPr>
        <p:spPr>
          <a:xfrm>
            <a:off x="395289" y="1052513"/>
            <a:ext cx="4146551" cy="4886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94238" y="1052513"/>
            <a:ext cx="4146551" cy="4886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Rectangle 36"/>
          <p:cNvSpPr>
            <a:spLocks noGrp="1" noChangeArrowheads="1"/>
          </p:cNvSpPr>
          <p:nvPr>
            <p:ph type="dt" sz="half" idx="10"/>
          </p:nvPr>
        </p:nvSpPr>
        <p:spPr>
          <a:ln/>
        </p:spPr>
        <p:txBody>
          <a:bodyPr/>
          <a:lstStyle>
            <a:lvl1pPr>
              <a:defRPr/>
            </a:lvl1pPr>
          </a:lstStyle>
          <a:p>
            <a:pPr>
              <a:defRPr/>
            </a:pPr>
            <a:endParaRPr lang="en-AU" dirty="0"/>
          </a:p>
        </p:txBody>
      </p:sp>
      <p:sp>
        <p:nvSpPr>
          <p:cNvPr id="6" name="Rectangle 37"/>
          <p:cNvSpPr>
            <a:spLocks noGrp="1" noChangeArrowheads="1"/>
          </p:cNvSpPr>
          <p:nvPr>
            <p:ph type="ftr" sz="quarter" idx="11"/>
          </p:nvPr>
        </p:nvSpPr>
        <p:spPr>
          <a:ln/>
        </p:spPr>
        <p:txBody>
          <a:bodyPr/>
          <a:lstStyle>
            <a:lvl1pPr>
              <a:defRPr/>
            </a:lvl1pPr>
          </a:lstStyle>
          <a:p>
            <a:pPr>
              <a:defRPr/>
            </a:pPr>
            <a:endParaRPr lang="en-AU" dirty="0"/>
          </a:p>
        </p:txBody>
      </p:sp>
      <p:sp>
        <p:nvSpPr>
          <p:cNvPr id="7" name="Rectangle 38"/>
          <p:cNvSpPr>
            <a:spLocks noGrp="1" noChangeArrowheads="1"/>
          </p:cNvSpPr>
          <p:nvPr>
            <p:ph type="sldNum" sz="quarter" idx="12"/>
          </p:nvPr>
        </p:nvSpPr>
        <p:spPr>
          <a:ln/>
        </p:spPr>
        <p:txBody>
          <a:bodyPr/>
          <a:lstStyle>
            <a:lvl1pPr>
              <a:defRPr/>
            </a:lvl1pPr>
          </a:lstStyle>
          <a:p>
            <a:pPr>
              <a:defRPr/>
            </a:pPr>
            <a:fld id="{165C9E63-4F64-466D-BD67-F86F8CD033A5}" type="slidenum">
              <a:rPr lang="en-AU"/>
              <a:pPr>
                <a:defRPr/>
              </a:pPr>
              <a:t>‹#›</a:t>
            </a:fld>
            <a:endParaRPr lang="en-AU"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36613"/>
          </a:xfrm>
        </p:spPr>
        <p:txBody>
          <a:bodyPr/>
          <a:lstStyle/>
          <a:p>
            <a:r>
              <a:rPr lang="en-US"/>
              <a:t>Click to edit Master title style</a:t>
            </a:r>
            <a:endParaRPr lang="en-AU"/>
          </a:p>
        </p:txBody>
      </p:sp>
      <p:sp>
        <p:nvSpPr>
          <p:cNvPr id="3" name="Text Placeholder 2"/>
          <p:cNvSpPr>
            <a:spLocks noGrp="1"/>
          </p:cNvSpPr>
          <p:nvPr>
            <p:ph type="body" sz="half" idx="1"/>
          </p:nvPr>
        </p:nvSpPr>
        <p:spPr>
          <a:xfrm>
            <a:off x="395289" y="1052513"/>
            <a:ext cx="4146551" cy="4886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hart Placeholder 3"/>
          <p:cNvSpPr>
            <a:spLocks noGrp="1"/>
          </p:cNvSpPr>
          <p:nvPr>
            <p:ph type="chart" sz="half" idx="2"/>
          </p:nvPr>
        </p:nvSpPr>
        <p:spPr>
          <a:xfrm>
            <a:off x="4694238" y="1052513"/>
            <a:ext cx="4146551" cy="4886325"/>
          </a:xfrm>
        </p:spPr>
        <p:txBody>
          <a:bodyPr/>
          <a:lstStyle/>
          <a:p>
            <a:pPr lvl="0"/>
            <a:endParaRPr lang="en-AU" noProof="0" dirty="0"/>
          </a:p>
        </p:txBody>
      </p:sp>
      <p:sp>
        <p:nvSpPr>
          <p:cNvPr id="5" name="Rectangle 36"/>
          <p:cNvSpPr>
            <a:spLocks noGrp="1" noChangeArrowheads="1"/>
          </p:cNvSpPr>
          <p:nvPr>
            <p:ph type="dt" sz="half" idx="10"/>
          </p:nvPr>
        </p:nvSpPr>
        <p:spPr>
          <a:ln/>
        </p:spPr>
        <p:txBody>
          <a:bodyPr/>
          <a:lstStyle>
            <a:lvl1pPr>
              <a:defRPr/>
            </a:lvl1pPr>
          </a:lstStyle>
          <a:p>
            <a:pPr>
              <a:defRPr/>
            </a:pPr>
            <a:endParaRPr lang="en-AU" dirty="0"/>
          </a:p>
        </p:txBody>
      </p:sp>
      <p:sp>
        <p:nvSpPr>
          <p:cNvPr id="6" name="Rectangle 37"/>
          <p:cNvSpPr>
            <a:spLocks noGrp="1" noChangeArrowheads="1"/>
          </p:cNvSpPr>
          <p:nvPr>
            <p:ph type="ftr" sz="quarter" idx="11"/>
          </p:nvPr>
        </p:nvSpPr>
        <p:spPr>
          <a:ln/>
        </p:spPr>
        <p:txBody>
          <a:bodyPr/>
          <a:lstStyle>
            <a:lvl1pPr>
              <a:defRPr/>
            </a:lvl1pPr>
          </a:lstStyle>
          <a:p>
            <a:pPr>
              <a:defRPr/>
            </a:pPr>
            <a:endParaRPr lang="en-AU" dirty="0"/>
          </a:p>
        </p:txBody>
      </p:sp>
      <p:sp>
        <p:nvSpPr>
          <p:cNvPr id="7" name="Rectangle 38"/>
          <p:cNvSpPr>
            <a:spLocks noGrp="1" noChangeArrowheads="1"/>
          </p:cNvSpPr>
          <p:nvPr>
            <p:ph type="sldNum" sz="quarter" idx="12"/>
          </p:nvPr>
        </p:nvSpPr>
        <p:spPr>
          <a:ln/>
        </p:spPr>
        <p:txBody>
          <a:bodyPr/>
          <a:lstStyle>
            <a:lvl1pPr>
              <a:defRPr/>
            </a:lvl1pPr>
          </a:lstStyle>
          <a:p>
            <a:pPr>
              <a:defRPr/>
            </a:pPr>
            <a:fld id="{491858BC-9F1E-47FB-BBCB-5333A2D6E4BF}" type="slidenum">
              <a:rPr lang="en-AU"/>
              <a:pPr>
                <a:defRPr/>
              </a:pPr>
              <a:t>‹#›</a:t>
            </a:fld>
            <a:endParaRPr lang="en-AU"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2950" cy="1143000"/>
          </a:xfrm>
        </p:spPr>
        <p:txBody>
          <a:bodyPr/>
          <a:lstStyle/>
          <a:p>
            <a:r>
              <a:rPr lang="en-US"/>
              <a:t>Click to edit Master title style</a:t>
            </a:r>
            <a:endParaRPr lang="en-AU"/>
          </a:p>
        </p:txBody>
      </p:sp>
      <p:sp>
        <p:nvSpPr>
          <p:cNvPr id="3" name="Table Placeholder 2"/>
          <p:cNvSpPr>
            <a:spLocks noGrp="1"/>
          </p:cNvSpPr>
          <p:nvPr>
            <p:ph type="tbl" idx="1"/>
          </p:nvPr>
        </p:nvSpPr>
        <p:spPr>
          <a:xfrm>
            <a:off x="457200" y="1600200"/>
            <a:ext cx="8362950" cy="4525963"/>
          </a:xfrm>
        </p:spPr>
        <p:txBody>
          <a:bodyPr/>
          <a:lstStyle/>
          <a:p>
            <a:pPr lvl="0"/>
            <a:endParaRPr lang="en-AU"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A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6" name="Rectangle 6"/>
          <p:cNvSpPr>
            <a:spLocks noGrp="1" noChangeArrowheads="1"/>
          </p:cNvSpPr>
          <p:nvPr>
            <p:ph type="sldNum" sz="quarter" idx="12"/>
          </p:nvPr>
        </p:nvSpPr>
        <p:spPr>
          <a:ln/>
        </p:spPr>
        <p:txBody>
          <a:bodyPr/>
          <a:lstStyle>
            <a:lvl1pPr>
              <a:defRPr/>
            </a:lvl1pPr>
          </a:lstStyle>
          <a:p>
            <a:pPr>
              <a:defRPr/>
            </a:pPr>
            <a:fld id="{9AE0AC6D-DA87-4D20-B0DD-84C6A63CD669}" type="slidenum">
              <a:rPr lang="en-AU"/>
              <a:pPr>
                <a:defRPr/>
              </a:pPr>
              <a:t>‹#›</a:t>
            </a:fld>
            <a:endParaRPr lang="en-AU" dirty="0"/>
          </a:p>
        </p:txBody>
      </p:sp>
    </p:spTree>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36"/>
          <p:cNvSpPr>
            <a:spLocks noGrp="1" noChangeArrowheads="1"/>
          </p:cNvSpPr>
          <p:nvPr>
            <p:ph type="dt" sz="half" idx="10"/>
          </p:nvPr>
        </p:nvSpPr>
        <p:spPr>
          <a:ln/>
        </p:spPr>
        <p:txBody>
          <a:bodyPr/>
          <a:lstStyle>
            <a:lvl1pPr>
              <a:defRPr/>
            </a:lvl1pPr>
          </a:lstStyle>
          <a:p>
            <a:pPr>
              <a:defRPr/>
            </a:pPr>
            <a:endParaRPr lang="en-AU" dirty="0"/>
          </a:p>
        </p:txBody>
      </p:sp>
      <p:sp>
        <p:nvSpPr>
          <p:cNvPr id="5" name="Rectangle 37"/>
          <p:cNvSpPr>
            <a:spLocks noGrp="1" noChangeArrowheads="1"/>
          </p:cNvSpPr>
          <p:nvPr>
            <p:ph type="ftr" sz="quarter" idx="11"/>
          </p:nvPr>
        </p:nvSpPr>
        <p:spPr>
          <a:ln/>
        </p:spPr>
        <p:txBody>
          <a:bodyPr/>
          <a:lstStyle>
            <a:lvl1pPr>
              <a:defRPr/>
            </a:lvl1pPr>
          </a:lstStyle>
          <a:p>
            <a:pPr>
              <a:defRPr/>
            </a:pPr>
            <a:endParaRPr lang="en-AU" dirty="0"/>
          </a:p>
        </p:txBody>
      </p:sp>
      <p:sp>
        <p:nvSpPr>
          <p:cNvPr id="6" name="Rectangle 38"/>
          <p:cNvSpPr>
            <a:spLocks noGrp="1" noChangeArrowheads="1"/>
          </p:cNvSpPr>
          <p:nvPr>
            <p:ph type="sldNum" sz="quarter" idx="12"/>
          </p:nvPr>
        </p:nvSpPr>
        <p:spPr>
          <a:ln/>
        </p:spPr>
        <p:txBody>
          <a:bodyPr/>
          <a:lstStyle>
            <a:lvl1pPr>
              <a:defRPr/>
            </a:lvl1pPr>
          </a:lstStyle>
          <a:p>
            <a:pPr>
              <a:defRPr/>
            </a:pPr>
            <a:fld id="{299BAE45-0224-4F91-9FF7-B20CAF2E137A}" type="slidenum">
              <a:rPr lang="en-AU"/>
              <a:pPr>
                <a:defRPr/>
              </a:pPr>
              <a:t>‹#›</a:t>
            </a:fld>
            <a:endParaRPr lang="en-A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6"/>
          <p:cNvSpPr>
            <a:spLocks noGrp="1" noChangeArrowheads="1"/>
          </p:cNvSpPr>
          <p:nvPr>
            <p:ph type="dt" sz="half" idx="10"/>
          </p:nvPr>
        </p:nvSpPr>
        <p:spPr>
          <a:ln/>
        </p:spPr>
        <p:txBody>
          <a:bodyPr/>
          <a:lstStyle>
            <a:lvl1pPr>
              <a:defRPr/>
            </a:lvl1pPr>
          </a:lstStyle>
          <a:p>
            <a:pPr>
              <a:defRPr/>
            </a:pPr>
            <a:endParaRPr lang="en-AU" dirty="0"/>
          </a:p>
        </p:txBody>
      </p:sp>
      <p:sp>
        <p:nvSpPr>
          <p:cNvPr id="5" name="Rectangle 37"/>
          <p:cNvSpPr>
            <a:spLocks noGrp="1" noChangeArrowheads="1"/>
          </p:cNvSpPr>
          <p:nvPr>
            <p:ph type="ftr" sz="quarter" idx="11"/>
          </p:nvPr>
        </p:nvSpPr>
        <p:spPr>
          <a:ln/>
        </p:spPr>
        <p:txBody>
          <a:bodyPr/>
          <a:lstStyle>
            <a:lvl1pPr>
              <a:defRPr/>
            </a:lvl1pPr>
          </a:lstStyle>
          <a:p>
            <a:pPr>
              <a:defRPr/>
            </a:pPr>
            <a:endParaRPr lang="en-AU" dirty="0"/>
          </a:p>
        </p:txBody>
      </p:sp>
      <p:sp>
        <p:nvSpPr>
          <p:cNvPr id="6" name="Rectangle 38"/>
          <p:cNvSpPr>
            <a:spLocks noGrp="1" noChangeArrowheads="1"/>
          </p:cNvSpPr>
          <p:nvPr>
            <p:ph type="sldNum" sz="quarter" idx="12"/>
          </p:nvPr>
        </p:nvSpPr>
        <p:spPr>
          <a:ln/>
        </p:spPr>
        <p:txBody>
          <a:bodyPr/>
          <a:lstStyle>
            <a:lvl1pPr>
              <a:defRPr/>
            </a:lvl1pPr>
          </a:lstStyle>
          <a:p>
            <a:pPr>
              <a:defRPr/>
            </a:pPr>
            <a:fld id="{7A444F41-D5D0-4DB5-876E-7C351C429FC9}" type="slidenum">
              <a:rPr lang="en-AU"/>
              <a:pPr>
                <a:defRPr/>
              </a:pPr>
              <a:t>‹#›</a:t>
            </a:fld>
            <a:endParaRPr lang="en-A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395289" y="1052513"/>
            <a:ext cx="4146551" cy="4886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94238" y="1052513"/>
            <a:ext cx="4146551" cy="4886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Rectangle 36"/>
          <p:cNvSpPr>
            <a:spLocks noGrp="1" noChangeArrowheads="1"/>
          </p:cNvSpPr>
          <p:nvPr>
            <p:ph type="dt" sz="half" idx="10"/>
          </p:nvPr>
        </p:nvSpPr>
        <p:spPr>
          <a:ln/>
        </p:spPr>
        <p:txBody>
          <a:bodyPr/>
          <a:lstStyle>
            <a:lvl1pPr>
              <a:defRPr/>
            </a:lvl1pPr>
          </a:lstStyle>
          <a:p>
            <a:pPr>
              <a:defRPr/>
            </a:pPr>
            <a:endParaRPr lang="en-AU" dirty="0"/>
          </a:p>
        </p:txBody>
      </p:sp>
      <p:sp>
        <p:nvSpPr>
          <p:cNvPr id="6" name="Rectangle 37"/>
          <p:cNvSpPr>
            <a:spLocks noGrp="1" noChangeArrowheads="1"/>
          </p:cNvSpPr>
          <p:nvPr>
            <p:ph type="ftr" sz="quarter" idx="11"/>
          </p:nvPr>
        </p:nvSpPr>
        <p:spPr>
          <a:ln/>
        </p:spPr>
        <p:txBody>
          <a:bodyPr/>
          <a:lstStyle>
            <a:lvl1pPr>
              <a:defRPr/>
            </a:lvl1pPr>
          </a:lstStyle>
          <a:p>
            <a:pPr>
              <a:defRPr/>
            </a:pPr>
            <a:endParaRPr lang="en-AU" dirty="0"/>
          </a:p>
        </p:txBody>
      </p:sp>
      <p:sp>
        <p:nvSpPr>
          <p:cNvPr id="7" name="Rectangle 38"/>
          <p:cNvSpPr>
            <a:spLocks noGrp="1" noChangeArrowheads="1"/>
          </p:cNvSpPr>
          <p:nvPr>
            <p:ph type="sldNum" sz="quarter" idx="12"/>
          </p:nvPr>
        </p:nvSpPr>
        <p:spPr>
          <a:ln/>
        </p:spPr>
        <p:txBody>
          <a:bodyPr/>
          <a:lstStyle>
            <a:lvl1pPr>
              <a:defRPr/>
            </a:lvl1pPr>
          </a:lstStyle>
          <a:p>
            <a:pPr>
              <a:defRPr/>
            </a:pPr>
            <a:fld id="{D434D025-2A8A-4374-8F50-BA2A9FACEDED}" type="slidenum">
              <a:rPr lang="en-AU"/>
              <a:pPr>
                <a:defRPr/>
              </a:pPr>
              <a:t>‹#›</a:t>
            </a:fld>
            <a:endParaRPr lang="en-A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Rectangle 36"/>
          <p:cNvSpPr>
            <a:spLocks noGrp="1" noChangeArrowheads="1"/>
          </p:cNvSpPr>
          <p:nvPr>
            <p:ph type="dt" sz="half" idx="10"/>
          </p:nvPr>
        </p:nvSpPr>
        <p:spPr>
          <a:ln/>
        </p:spPr>
        <p:txBody>
          <a:bodyPr/>
          <a:lstStyle>
            <a:lvl1pPr>
              <a:defRPr/>
            </a:lvl1pPr>
          </a:lstStyle>
          <a:p>
            <a:pPr>
              <a:defRPr/>
            </a:pPr>
            <a:endParaRPr lang="en-AU" dirty="0"/>
          </a:p>
        </p:txBody>
      </p:sp>
      <p:sp>
        <p:nvSpPr>
          <p:cNvPr id="8" name="Rectangle 37"/>
          <p:cNvSpPr>
            <a:spLocks noGrp="1" noChangeArrowheads="1"/>
          </p:cNvSpPr>
          <p:nvPr>
            <p:ph type="ftr" sz="quarter" idx="11"/>
          </p:nvPr>
        </p:nvSpPr>
        <p:spPr>
          <a:ln/>
        </p:spPr>
        <p:txBody>
          <a:bodyPr/>
          <a:lstStyle>
            <a:lvl1pPr>
              <a:defRPr/>
            </a:lvl1pPr>
          </a:lstStyle>
          <a:p>
            <a:pPr>
              <a:defRPr/>
            </a:pPr>
            <a:endParaRPr lang="en-AU" dirty="0"/>
          </a:p>
        </p:txBody>
      </p:sp>
      <p:sp>
        <p:nvSpPr>
          <p:cNvPr id="9" name="Rectangle 38"/>
          <p:cNvSpPr>
            <a:spLocks noGrp="1" noChangeArrowheads="1"/>
          </p:cNvSpPr>
          <p:nvPr>
            <p:ph type="sldNum" sz="quarter" idx="12"/>
          </p:nvPr>
        </p:nvSpPr>
        <p:spPr>
          <a:ln/>
        </p:spPr>
        <p:txBody>
          <a:bodyPr/>
          <a:lstStyle>
            <a:lvl1pPr>
              <a:defRPr/>
            </a:lvl1pPr>
          </a:lstStyle>
          <a:p>
            <a:pPr>
              <a:defRPr/>
            </a:pPr>
            <a:fld id="{71693A40-129F-4960-99F2-3EC40D0C27AD}" type="slidenum">
              <a:rPr lang="en-AU"/>
              <a:pPr>
                <a:defRPr/>
              </a:pPr>
              <a:t>‹#›</a:t>
            </a:fld>
            <a:endParaRPr lang="en-A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Rectangle 36"/>
          <p:cNvSpPr>
            <a:spLocks noGrp="1" noChangeArrowheads="1"/>
          </p:cNvSpPr>
          <p:nvPr>
            <p:ph type="dt" sz="half" idx="10"/>
          </p:nvPr>
        </p:nvSpPr>
        <p:spPr>
          <a:ln/>
        </p:spPr>
        <p:txBody>
          <a:bodyPr/>
          <a:lstStyle>
            <a:lvl1pPr>
              <a:defRPr/>
            </a:lvl1pPr>
          </a:lstStyle>
          <a:p>
            <a:pPr>
              <a:defRPr/>
            </a:pPr>
            <a:endParaRPr lang="en-AU" dirty="0"/>
          </a:p>
        </p:txBody>
      </p:sp>
      <p:sp>
        <p:nvSpPr>
          <p:cNvPr id="4" name="Rectangle 37"/>
          <p:cNvSpPr>
            <a:spLocks noGrp="1" noChangeArrowheads="1"/>
          </p:cNvSpPr>
          <p:nvPr>
            <p:ph type="ftr" sz="quarter" idx="11"/>
          </p:nvPr>
        </p:nvSpPr>
        <p:spPr>
          <a:ln/>
        </p:spPr>
        <p:txBody>
          <a:bodyPr/>
          <a:lstStyle>
            <a:lvl1pPr>
              <a:defRPr/>
            </a:lvl1pPr>
          </a:lstStyle>
          <a:p>
            <a:pPr>
              <a:defRPr/>
            </a:pPr>
            <a:endParaRPr lang="en-AU" dirty="0"/>
          </a:p>
        </p:txBody>
      </p:sp>
      <p:sp>
        <p:nvSpPr>
          <p:cNvPr id="5" name="Rectangle 38"/>
          <p:cNvSpPr>
            <a:spLocks noGrp="1" noChangeArrowheads="1"/>
          </p:cNvSpPr>
          <p:nvPr>
            <p:ph type="sldNum" sz="quarter" idx="12"/>
          </p:nvPr>
        </p:nvSpPr>
        <p:spPr>
          <a:ln/>
        </p:spPr>
        <p:txBody>
          <a:bodyPr/>
          <a:lstStyle>
            <a:lvl1pPr>
              <a:defRPr/>
            </a:lvl1pPr>
          </a:lstStyle>
          <a:p>
            <a:pPr>
              <a:defRPr/>
            </a:pPr>
            <a:fld id="{6BC553FE-CEBD-42D2-899D-CAD2C70F28DD}" type="slidenum">
              <a:rPr lang="en-AU"/>
              <a:pPr>
                <a:defRPr/>
              </a:pPr>
              <a:t>‹#›</a:t>
            </a:fld>
            <a:endParaRPr lang="en-A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6"/>
          <p:cNvSpPr>
            <a:spLocks noGrp="1" noChangeArrowheads="1"/>
          </p:cNvSpPr>
          <p:nvPr>
            <p:ph type="dt" sz="half" idx="10"/>
          </p:nvPr>
        </p:nvSpPr>
        <p:spPr>
          <a:ln/>
        </p:spPr>
        <p:txBody>
          <a:bodyPr/>
          <a:lstStyle>
            <a:lvl1pPr>
              <a:defRPr/>
            </a:lvl1pPr>
          </a:lstStyle>
          <a:p>
            <a:pPr>
              <a:defRPr/>
            </a:pPr>
            <a:endParaRPr lang="en-AU" dirty="0"/>
          </a:p>
        </p:txBody>
      </p:sp>
      <p:sp>
        <p:nvSpPr>
          <p:cNvPr id="3" name="Rectangle 37"/>
          <p:cNvSpPr>
            <a:spLocks noGrp="1" noChangeArrowheads="1"/>
          </p:cNvSpPr>
          <p:nvPr>
            <p:ph type="ftr" sz="quarter" idx="11"/>
          </p:nvPr>
        </p:nvSpPr>
        <p:spPr>
          <a:ln/>
        </p:spPr>
        <p:txBody>
          <a:bodyPr/>
          <a:lstStyle>
            <a:lvl1pPr>
              <a:defRPr/>
            </a:lvl1pPr>
          </a:lstStyle>
          <a:p>
            <a:pPr>
              <a:defRPr/>
            </a:pPr>
            <a:endParaRPr lang="en-AU" dirty="0"/>
          </a:p>
        </p:txBody>
      </p:sp>
      <p:sp>
        <p:nvSpPr>
          <p:cNvPr id="4" name="Rectangle 38"/>
          <p:cNvSpPr>
            <a:spLocks noGrp="1" noChangeArrowheads="1"/>
          </p:cNvSpPr>
          <p:nvPr>
            <p:ph type="sldNum" sz="quarter" idx="12"/>
          </p:nvPr>
        </p:nvSpPr>
        <p:spPr>
          <a:ln/>
        </p:spPr>
        <p:txBody>
          <a:bodyPr/>
          <a:lstStyle>
            <a:lvl1pPr>
              <a:defRPr/>
            </a:lvl1pPr>
          </a:lstStyle>
          <a:p>
            <a:pPr>
              <a:defRPr/>
            </a:pPr>
            <a:fld id="{1B7BC71B-9510-467D-AB24-041FD7EAFDC3}" type="slidenum">
              <a:rPr lang="en-AU"/>
              <a:pPr>
                <a:defRPr/>
              </a:pPr>
              <a:t>‹#›</a:t>
            </a:fld>
            <a:endParaRPr lang="en-A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6"/>
          <p:cNvSpPr>
            <a:spLocks noGrp="1" noChangeArrowheads="1"/>
          </p:cNvSpPr>
          <p:nvPr>
            <p:ph type="dt" sz="half" idx="10"/>
          </p:nvPr>
        </p:nvSpPr>
        <p:spPr>
          <a:ln/>
        </p:spPr>
        <p:txBody>
          <a:bodyPr/>
          <a:lstStyle>
            <a:lvl1pPr>
              <a:defRPr/>
            </a:lvl1pPr>
          </a:lstStyle>
          <a:p>
            <a:pPr>
              <a:defRPr/>
            </a:pPr>
            <a:endParaRPr lang="en-AU" dirty="0"/>
          </a:p>
        </p:txBody>
      </p:sp>
      <p:sp>
        <p:nvSpPr>
          <p:cNvPr id="6" name="Rectangle 37"/>
          <p:cNvSpPr>
            <a:spLocks noGrp="1" noChangeArrowheads="1"/>
          </p:cNvSpPr>
          <p:nvPr>
            <p:ph type="ftr" sz="quarter" idx="11"/>
          </p:nvPr>
        </p:nvSpPr>
        <p:spPr>
          <a:ln/>
        </p:spPr>
        <p:txBody>
          <a:bodyPr/>
          <a:lstStyle>
            <a:lvl1pPr>
              <a:defRPr/>
            </a:lvl1pPr>
          </a:lstStyle>
          <a:p>
            <a:pPr>
              <a:defRPr/>
            </a:pPr>
            <a:endParaRPr lang="en-AU" dirty="0"/>
          </a:p>
        </p:txBody>
      </p:sp>
      <p:sp>
        <p:nvSpPr>
          <p:cNvPr id="7" name="Rectangle 38"/>
          <p:cNvSpPr>
            <a:spLocks noGrp="1" noChangeArrowheads="1"/>
          </p:cNvSpPr>
          <p:nvPr>
            <p:ph type="sldNum" sz="quarter" idx="12"/>
          </p:nvPr>
        </p:nvSpPr>
        <p:spPr>
          <a:ln/>
        </p:spPr>
        <p:txBody>
          <a:bodyPr/>
          <a:lstStyle>
            <a:lvl1pPr>
              <a:defRPr/>
            </a:lvl1pPr>
          </a:lstStyle>
          <a:p>
            <a:pPr>
              <a:defRPr/>
            </a:pPr>
            <a:fld id="{714E85F3-05BD-4C62-9992-7598BEF5235F}" type="slidenum">
              <a:rPr lang="en-AU"/>
              <a:pPr>
                <a:defRPr/>
              </a:pPr>
              <a:t>‹#›</a:t>
            </a:fld>
            <a:endParaRPr lang="en-A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6"/>
          <p:cNvSpPr>
            <a:spLocks noGrp="1" noChangeArrowheads="1"/>
          </p:cNvSpPr>
          <p:nvPr>
            <p:ph type="dt" sz="half" idx="10"/>
          </p:nvPr>
        </p:nvSpPr>
        <p:spPr>
          <a:ln/>
        </p:spPr>
        <p:txBody>
          <a:bodyPr/>
          <a:lstStyle>
            <a:lvl1pPr>
              <a:defRPr/>
            </a:lvl1pPr>
          </a:lstStyle>
          <a:p>
            <a:pPr>
              <a:defRPr/>
            </a:pPr>
            <a:endParaRPr lang="en-AU" dirty="0"/>
          </a:p>
        </p:txBody>
      </p:sp>
      <p:sp>
        <p:nvSpPr>
          <p:cNvPr id="6" name="Rectangle 37"/>
          <p:cNvSpPr>
            <a:spLocks noGrp="1" noChangeArrowheads="1"/>
          </p:cNvSpPr>
          <p:nvPr>
            <p:ph type="ftr" sz="quarter" idx="11"/>
          </p:nvPr>
        </p:nvSpPr>
        <p:spPr>
          <a:ln/>
        </p:spPr>
        <p:txBody>
          <a:bodyPr/>
          <a:lstStyle>
            <a:lvl1pPr>
              <a:defRPr/>
            </a:lvl1pPr>
          </a:lstStyle>
          <a:p>
            <a:pPr>
              <a:defRPr/>
            </a:pPr>
            <a:endParaRPr lang="en-AU" dirty="0"/>
          </a:p>
        </p:txBody>
      </p:sp>
      <p:sp>
        <p:nvSpPr>
          <p:cNvPr id="7" name="Rectangle 38"/>
          <p:cNvSpPr>
            <a:spLocks noGrp="1" noChangeArrowheads="1"/>
          </p:cNvSpPr>
          <p:nvPr>
            <p:ph type="sldNum" sz="quarter" idx="12"/>
          </p:nvPr>
        </p:nvSpPr>
        <p:spPr>
          <a:ln/>
        </p:spPr>
        <p:txBody>
          <a:bodyPr/>
          <a:lstStyle>
            <a:lvl1pPr>
              <a:defRPr/>
            </a:lvl1pPr>
          </a:lstStyle>
          <a:p>
            <a:pPr>
              <a:defRPr/>
            </a:pPr>
            <a:fld id="{65BE6AC4-A7F1-4E6F-8E5D-7C7FD43BBD1A}" type="slidenum">
              <a:rPr lang="en-AU"/>
              <a:pPr>
                <a:defRPr/>
              </a:pPr>
              <a:t>‹#›</a:t>
            </a:fld>
            <a:endParaRPr lang="en-A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6" name="Rectangle 32"/>
          <p:cNvSpPr>
            <a:spLocks noChangeArrowheads="1"/>
          </p:cNvSpPr>
          <p:nvPr userDrawn="1"/>
        </p:nvSpPr>
        <p:spPr bwMode="auto">
          <a:xfrm>
            <a:off x="0" y="6251575"/>
            <a:ext cx="9144000" cy="606425"/>
          </a:xfrm>
          <a:prstGeom prst="rect">
            <a:avLst/>
          </a:prstGeom>
          <a:solidFill>
            <a:srgbClr val="11559A"/>
          </a:solidFill>
          <a:ln w="9525">
            <a:noFill/>
            <a:miter lim="800000"/>
            <a:headEnd/>
            <a:tailEnd/>
          </a:ln>
          <a:effectLst/>
        </p:spPr>
        <p:txBody>
          <a:bodyPr lIns="91423" tIns="45711" rIns="91423" bIns="45711" anchor="ctr"/>
          <a:lstStyle/>
          <a:p>
            <a:pPr algn="ctr">
              <a:defRPr/>
            </a:pPr>
            <a:endParaRPr lang="en-US" sz="4000" dirty="0">
              <a:solidFill>
                <a:schemeClr val="bg1"/>
              </a:solidFill>
              <a:latin typeface="Arial Black" pitchFamily="34" charset="0"/>
            </a:endParaRPr>
          </a:p>
        </p:txBody>
      </p:sp>
      <p:sp>
        <p:nvSpPr>
          <p:cNvPr id="1057" name="Rectangle 33"/>
          <p:cNvSpPr>
            <a:spLocks noChangeArrowheads="1"/>
          </p:cNvSpPr>
          <p:nvPr userDrawn="1"/>
        </p:nvSpPr>
        <p:spPr bwMode="auto">
          <a:xfrm>
            <a:off x="0" y="0"/>
            <a:ext cx="9144000" cy="879475"/>
          </a:xfrm>
          <a:prstGeom prst="rect">
            <a:avLst/>
          </a:prstGeom>
          <a:solidFill>
            <a:srgbClr val="11559A"/>
          </a:solidFill>
          <a:ln w="9525">
            <a:noFill/>
            <a:miter lim="800000"/>
            <a:headEnd/>
            <a:tailEnd/>
          </a:ln>
          <a:effectLst/>
        </p:spPr>
        <p:txBody>
          <a:bodyPr lIns="91423" tIns="45711" rIns="91423" bIns="45711" anchor="ctr"/>
          <a:lstStyle/>
          <a:p>
            <a:pPr algn="ctr">
              <a:defRPr/>
            </a:pPr>
            <a:br>
              <a:rPr lang="en-GB" sz="4000" dirty="0">
                <a:solidFill>
                  <a:schemeClr val="bg1"/>
                </a:solidFill>
                <a:latin typeface="Arial Black" pitchFamily="34" charset="0"/>
              </a:rPr>
            </a:br>
            <a:endParaRPr lang="en-AU" sz="4000" dirty="0">
              <a:solidFill>
                <a:schemeClr val="bg1"/>
              </a:solidFill>
              <a:latin typeface="Arial Black" pitchFamily="34" charset="0"/>
            </a:endParaRPr>
          </a:p>
        </p:txBody>
      </p:sp>
      <p:sp>
        <p:nvSpPr>
          <p:cNvPr id="3076" name="Rectangle 34"/>
          <p:cNvSpPr>
            <a:spLocks noGrp="1" noChangeArrowheads="1"/>
          </p:cNvSpPr>
          <p:nvPr>
            <p:ph type="title"/>
          </p:nvPr>
        </p:nvSpPr>
        <p:spPr bwMode="auto">
          <a:xfrm>
            <a:off x="0" y="0"/>
            <a:ext cx="9144000" cy="836613"/>
          </a:xfrm>
          <a:prstGeom prst="rect">
            <a:avLst/>
          </a:prstGeom>
          <a:noFill/>
          <a:ln w="9525">
            <a:noFill/>
            <a:miter lim="800000"/>
            <a:headEnd/>
            <a:tailEnd/>
          </a:ln>
        </p:spPr>
        <p:txBody>
          <a:bodyPr vert="horz" wrap="square" lIns="91423" tIns="45711" rIns="91423" bIns="45711" numCol="1" anchor="ctr" anchorCtr="0" compatLnSpc="1">
            <a:prstTxWarp prst="textNoShape">
              <a:avLst/>
            </a:prstTxWarp>
          </a:bodyPr>
          <a:lstStyle/>
          <a:p>
            <a:pPr lvl="0"/>
            <a:r>
              <a:rPr lang="en-AU"/>
              <a:t>Click to edit Master title style</a:t>
            </a:r>
          </a:p>
        </p:txBody>
      </p:sp>
      <p:sp>
        <p:nvSpPr>
          <p:cNvPr id="3077" name="Rectangle 35"/>
          <p:cNvSpPr>
            <a:spLocks noGrp="1" noChangeArrowheads="1"/>
          </p:cNvSpPr>
          <p:nvPr>
            <p:ph type="body" idx="1"/>
          </p:nvPr>
        </p:nvSpPr>
        <p:spPr bwMode="auto">
          <a:xfrm>
            <a:off x="323850" y="1052513"/>
            <a:ext cx="8445500" cy="4886325"/>
          </a:xfrm>
          <a:prstGeom prst="rect">
            <a:avLst/>
          </a:prstGeom>
          <a:noFill/>
          <a:ln w="9525">
            <a:noFill/>
            <a:miter lim="800000"/>
            <a:headEnd/>
            <a:tailEnd/>
          </a:ln>
        </p:spPr>
        <p:txBody>
          <a:bodyPr vert="horz" wrap="square" lIns="91423" tIns="45711" rIns="91423" bIns="45711"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1060" name="Rectangle 3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23" tIns="45711" rIns="91423" bIns="45711" numCol="1" anchor="t" anchorCtr="0" compatLnSpc="1">
            <a:prstTxWarp prst="textNoShape">
              <a:avLst/>
            </a:prstTxWarp>
          </a:bodyPr>
          <a:lstStyle>
            <a:lvl1pPr>
              <a:defRPr sz="1400" b="0"/>
            </a:lvl1pPr>
          </a:lstStyle>
          <a:p>
            <a:pPr>
              <a:defRPr/>
            </a:pPr>
            <a:endParaRPr lang="en-AU" dirty="0"/>
          </a:p>
        </p:txBody>
      </p:sp>
      <p:sp>
        <p:nvSpPr>
          <p:cNvPr id="1061" name="Rectangle 3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23" tIns="45711" rIns="91423" bIns="45711" numCol="1" anchor="t" anchorCtr="0" compatLnSpc="1">
            <a:prstTxWarp prst="textNoShape">
              <a:avLst/>
            </a:prstTxWarp>
          </a:bodyPr>
          <a:lstStyle>
            <a:lvl1pPr algn="ctr">
              <a:defRPr sz="1400" b="0"/>
            </a:lvl1pPr>
          </a:lstStyle>
          <a:p>
            <a:pPr>
              <a:defRPr/>
            </a:pPr>
            <a:endParaRPr lang="en-AU" dirty="0"/>
          </a:p>
        </p:txBody>
      </p:sp>
      <p:sp>
        <p:nvSpPr>
          <p:cNvPr id="1062" name="Rectangle 38"/>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23" tIns="45711" rIns="91423" bIns="45711" numCol="1" anchor="t" anchorCtr="0" compatLnSpc="1">
            <a:prstTxWarp prst="textNoShape">
              <a:avLst/>
            </a:prstTxWarp>
          </a:bodyPr>
          <a:lstStyle>
            <a:lvl1pPr algn="r">
              <a:defRPr sz="1400" b="0"/>
            </a:lvl1pPr>
          </a:lstStyle>
          <a:p>
            <a:pPr>
              <a:defRPr/>
            </a:pPr>
            <a:fld id="{D07DEBB1-514C-4B56-AEA5-C596E16A00C8}" type="slidenum">
              <a:rPr lang="en-AU"/>
              <a:pPr>
                <a:defRPr/>
              </a:pPr>
              <a:t>‹#›</a:t>
            </a:fld>
            <a:endParaRPr lang="en-AU" dirty="0"/>
          </a:p>
        </p:txBody>
      </p:sp>
      <p:sp>
        <p:nvSpPr>
          <p:cNvPr id="1063" name="Rectangle 39"/>
          <p:cNvSpPr>
            <a:spLocks noChangeArrowheads="1"/>
          </p:cNvSpPr>
          <p:nvPr userDrawn="1"/>
        </p:nvSpPr>
        <p:spPr bwMode="auto">
          <a:xfrm flipV="1">
            <a:off x="457200" y="6721475"/>
            <a:ext cx="2601913" cy="136525"/>
          </a:xfrm>
          <a:prstGeom prst="rect">
            <a:avLst/>
          </a:prstGeom>
          <a:noFill/>
          <a:ln w="9525">
            <a:noFill/>
            <a:miter lim="800000"/>
            <a:headEnd/>
            <a:tailEnd/>
          </a:ln>
          <a:effectLst/>
        </p:spPr>
        <p:txBody>
          <a:bodyPr lIns="95772" tIns="47886" rIns="95772" bIns="47886"/>
          <a:lstStyle/>
          <a:p>
            <a:pPr defTabSz="957263">
              <a:defRPr/>
            </a:pPr>
            <a:endParaRPr lang="en-AU" sz="1400" b="0" dirty="0"/>
          </a:p>
        </p:txBody>
      </p:sp>
      <p:sp>
        <p:nvSpPr>
          <p:cNvPr id="1064" name="Rectangle 40"/>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lIns="95772" tIns="47886" rIns="95772" bIns="47886"/>
          <a:lstStyle/>
          <a:p>
            <a:pPr algn="ctr" defTabSz="957263">
              <a:defRPr/>
            </a:pPr>
            <a:endParaRPr lang="en-AU" sz="1400" b="0" dirty="0"/>
          </a:p>
        </p:txBody>
      </p:sp>
      <p:sp>
        <p:nvSpPr>
          <p:cNvPr id="1065" name="Rectangle 41"/>
          <p:cNvSpPr>
            <a:spLocks noChangeArrowheads="1"/>
          </p:cNvSpPr>
          <p:nvPr userDrawn="1"/>
        </p:nvSpPr>
        <p:spPr bwMode="auto">
          <a:xfrm flipV="1">
            <a:off x="457200" y="6721475"/>
            <a:ext cx="2601913" cy="136525"/>
          </a:xfrm>
          <a:prstGeom prst="rect">
            <a:avLst/>
          </a:prstGeom>
          <a:noFill/>
          <a:ln w="9525">
            <a:noFill/>
            <a:miter lim="800000"/>
            <a:headEnd/>
            <a:tailEnd/>
          </a:ln>
          <a:effectLst/>
        </p:spPr>
        <p:txBody>
          <a:bodyPr lIns="91423" tIns="45711" rIns="91423" bIns="45711"/>
          <a:lstStyle/>
          <a:p>
            <a:pPr>
              <a:defRPr/>
            </a:pPr>
            <a:endParaRPr lang="en-AU" sz="1400" b="0" dirty="0"/>
          </a:p>
        </p:txBody>
      </p:sp>
      <p:sp>
        <p:nvSpPr>
          <p:cNvPr id="1066" name="Rectangle 42"/>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lIns="91423" tIns="45711" rIns="91423" bIns="45711"/>
          <a:lstStyle/>
          <a:p>
            <a:pPr algn="ctr">
              <a:defRPr/>
            </a:pPr>
            <a:endParaRPr lang="en-AU" sz="1400" b="0" dirty="0"/>
          </a:p>
        </p:txBody>
      </p:sp>
      <p:sp>
        <p:nvSpPr>
          <p:cNvPr id="1067" name="Rectangle 43"/>
          <p:cNvSpPr>
            <a:spLocks noChangeArrowheads="1"/>
          </p:cNvSpPr>
          <p:nvPr userDrawn="1"/>
        </p:nvSpPr>
        <p:spPr bwMode="auto">
          <a:xfrm>
            <a:off x="6659563" y="6237288"/>
            <a:ext cx="2133600" cy="476250"/>
          </a:xfrm>
          <a:prstGeom prst="rect">
            <a:avLst/>
          </a:prstGeom>
          <a:noFill/>
          <a:ln w="9525">
            <a:noFill/>
            <a:miter lim="800000"/>
            <a:headEnd/>
            <a:tailEnd/>
          </a:ln>
          <a:effectLst/>
        </p:spPr>
        <p:txBody>
          <a:bodyPr lIns="91423" tIns="45711" rIns="91423" bIns="45711"/>
          <a:lstStyle/>
          <a:p>
            <a:pPr algn="r">
              <a:defRPr/>
            </a:pPr>
            <a:endParaRPr lang="en-US" sz="1400" b="0" dirty="0"/>
          </a:p>
        </p:txBody>
      </p:sp>
      <p:pic>
        <p:nvPicPr>
          <p:cNvPr id="3086" name="Picture 44" descr="Safety_Qual%20Comm"/>
          <p:cNvPicPr>
            <a:picLocks noChangeAspect="1" noChangeArrowheads="1"/>
          </p:cNvPicPr>
          <p:nvPr userDrawn="1"/>
        </p:nvPicPr>
        <p:blipFill>
          <a:blip r:embed="rId16" cstate="print"/>
          <a:srcRect/>
          <a:stretch>
            <a:fillRect/>
          </a:stretch>
        </p:blipFill>
        <p:spPr bwMode="auto">
          <a:xfrm>
            <a:off x="7740650" y="6453188"/>
            <a:ext cx="1230313" cy="307975"/>
          </a:xfrm>
          <a:prstGeom prst="rect">
            <a:avLst/>
          </a:prstGeom>
          <a:noFill/>
          <a:ln w="9525">
            <a:noFill/>
            <a:miter lim="800000"/>
            <a:headEnd/>
            <a:tailEnd/>
          </a:ln>
        </p:spPr>
      </p:pic>
      <p:pic>
        <p:nvPicPr>
          <p:cNvPr id="3087" name="Picture 45"/>
          <p:cNvPicPr>
            <a:picLocks noChangeAspect="1" noChangeArrowheads="1"/>
          </p:cNvPicPr>
          <p:nvPr userDrawn="1"/>
        </p:nvPicPr>
        <p:blipFill>
          <a:blip r:embed="rId17" cstate="print"/>
          <a:srcRect/>
          <a:stretch>
            <a:fillRect/>
          </a:stretch>
        </p:blipFill>
        <p:spPr bwMode="auto">
          <a:xfrm>
            <a:off x="142875" y="6308725"/>
            <a:ext cx="2628900" cy="549275"/>
          </a:xfrm>
          <a:prstGeom prst="rect">
            <a:avLst/>
          </a:prstGeom>
          <a:noFill/>
          <a:ln w="9525">
            <a:noFill/>
            <a:miter lim="800000"/>
            <a:headEnd/>
            <a:tailEnd/>
          </a:ln>
        </p:spPr>
      </p:pic>
      <p:sp>
        <p:nvSpPr>
          <p:cNvPr id="2" name="Rectangle 1">
            <a:extLst>
              <a:ext uri="{FF2B5EF4-FFF2-40B4-BE49-F238E27FC236}">
                <a16:creationId xmlns:a16="http://schemas.microsoft.com/office/drawing/2014/main" id="{308F2333-FBA9-48C6-B06D-C166F0473E89}"/>
              </a:ext>
            </a:extLst>
          </p:cNvPr>
          <p:cNvSpPr/>
          <p:nvPr userDrawn="1"/>
        </p:nvSpPr>
        <p:spPr bwMode="auto">
          <a:xfrm>
            <a:off x="7596336" y="6308725"/>
            <a:ext cx="1547664" cy="549275"/>
          </a:xfrm>
          <a:prstGeom prst="rect">
            <a:avLst/>
          </a:prstGeom>
          <a:solidFill>
            <a:srgbClr val="11559A"/>
          </a:solidFill>
          <a:ln w="9525" cap="flat" cmpd="sng" algn="ctr">
            <a:solidFill>
              <a:srgbClr val="11559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1800" b="1" i="0" u="none" strike="noStrike" cap="none" normalizeH="0" baseline="0">
              <a:ln>
                <a:noFill/>
              </a:ln>
              <a:solidFill>
                <a:schemeClr val="tx1"/>
              </a:solidFill>
              <a:effectLst/>
              <a:latin typeface="Arial"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000" b="1">
          <a:solidFill>
            <a:schemeClr val="bg1"/>
          </a:solidFill>
          <a:latin typeface="+mj-lt"/>
          <a:ea typeface="+mj-ea"/>
          <a:cs typeface="+mj-cs"/>
        </a:defRPr>
      </a:lvl1pPr>
      <a:lvl2pPr algn="ctr" rtl="0" eaLnBrk="0" fontAlgn="base" hangingPunct="0">
        <a:spcBef>
          <a:spcPct val="0"/>
        </a:spcBef>
        <a:spcAft>
          <a:spcPct val="0"/>
        </a:spcAft>
        <a:defRPr sz="4000" b="1">
          <a:solidFill>
            <a:schemeClr val="bg1"/>
          </a:solidFill>
          <a:latin typeface="Arial Black" pitchFamily="34" charset="0"/>
        </a:defRPr>
      </a:lvl2pPr>
      <a:lvl3pPr algn="ctr" rtl="0" eaLnBrk="0" fontAlgn="base" hangingPunct="0">
        <a:spcBef>
          <a:spcPct val="0"/>
        </a:spcBef>
        <a:spcAft>
          <a:spcPct val="0"/>
        </a:spcAft>
        <a:defRPr sz="4000" b="1">
          <a:solidFill>
            <a:schemeClr val="bg1"/>
          </a:solidFill>
          <a:latin typeface="Arial Black" pitchFamily="34" charset="0"/>
        </a:defRPr>
      </a:lvl3pPr>
      <a:lvl4pPr algn="ctr" rtl="0" eaLnBrk="0" fontAlgn="base" hangingPunct="0">
        <a:spcBef>
          <a:spcPct val="0"/>
        </a:spcBef>
        <a:spcAft>
          <a:spcPct val="0"/>
        </a:spcAft>
        <a:defRPr sz="4000" b="1">
          <a:solidFill>
            <a:schemeClr val="bg1"/>
          </a:solidFill>
          <a:latin typeface="Arial Black" pitchFamily="34" charset="0"/>
        </a:defRPr>
      </a:lvl4pPr>
      <a:lvl5pPr algn="ctr" rtl="0" eaLnBrk="0" fontAlgn="base" hangingPunct="0">
        <a:spcBef>
          <a:spcPct val="0"/>
        </a:spcBef>
        <a:spcAft>
          <a:spcPct val="0"/>
        </a:spcAft>
        <a:defRPr sz="4000" b="1">
          <a:solidFill>
            <a:schemeClr val="bg1"/>
          </a:solidFill>
          <a:latin typeface="Arial Black" pitchFamily="34" charset="0"/>
        </a:defRPr>
      </a:lvl5pPr>
      <a:lvl6pPr marL="457200" algn="ctr" rtl="0" fontAlgn="base">
        <a:spcBef>
          <a:spcPct val="0"/>
        </a:spcBef>
        <a:spcAft>
          <a:spcPct val="0"/>
        </a:spcAft>
        <a:defRPr sz="4000" b="1">
          <a:solidFill>
            <a:schemeClr val="bg1"/>
          </a:solidFill>
          <a:latin typeface="Arial Black" pitchFamily="34" charset="0"/>
        </a:defRPr>
      </a:lvl6pPr>
      <a:lvl7pPr marL="914400" algn="ctr" rtl="0" fontAlgn="base">
        <a:spcBef>
          <a:spcPct val="0"/>
        </a:spcBef>
        <a:spcAft>
          <a:spcPct val="0"/>
        </a:spcAft>
        <a:defRPr sz="4000" b="1">
          <a:solidFill>
            <a:schemeClr val="bg1"/>
          </a:solidFill>
          <a:latin typeface="Arial Black" pitchFamily="34" charset="0"/>
        </a:defRPr>
      </a:lvl7pPr>
      <a:lvl8pPr marL="1371600" algn="ctr" rtl="0" fontAlgn="base">
        <a:spcBef>
          <a:spcPct val="0"/>
        </a:spcBef>
        <a:spcAft>
          <a:spcPct val="0"/>
        </a:spcAft>
        <a:defRPr sz="4000" b="1">
          <a:solidFill>
            <a:schemeClr val="bg1"/>
          </a:solidFill>
          <a:latin typeface="Arial Black" pitchFamily="34" charset="0"/>
        </a:defRPr>
      </a:lvl8pPr>
      <a:lvl9pPr marL="1828800" algn="ctr" rtl="0" fontAlgn="base">
        <a:spcBef>
          <a:spcPct val="0"/>
        </a:spcBef>
        <a:spcAft>
          <a:spcPct val="0"/>
        </a:spcAft>
        <a:defRPr sz="4000" b="1">
          <a:solidFill>
            <a:schemeClr val="bg1"/>
          </a:solidFill>
          <a:latin typeface="Arial Black" pitchFamily="34" charset="0"/>
        </a:defRPr>
      </a:lvl9pPr>
    </p:titleStyle>
    <p:bodyStyle>
      <a:lvl1pPr marL="342900" indent="-342900" algn="l" rtl="0" eaLnBrk="0" fontAlgn="base" hangingPunct="0">
        <a:spcBef>
          <a:spcPct val="20000"/>
        </a:spcBef>
        <a:spcAft>
          <a:spcPct val="0"/>
        </a:spcAft>
        <a:buBlip>
          <a:blip r:embed="rId18"/>
        </a:buBlip>
        <a:defRPr sz="3200" b="1">
          <a:solidFill>
            <a:srgbClr val="11559A"/>
          </a:solidFill>
          <a:latin typeface="+mn-lt"/>
          <a:ea typeface="+mn-ea"/>
          <a:cs typeface="+mn-cs"/>
        </a:defRPr>
      </a:lvl1pPr>
      <a:lvl2pPr marL="742950" indent="-285750" algn="l" rtl="0" eaLnBrk="0" fontAlgn="base" hangingPunct="0">
        <a:spcBef>
          <a:spcPct val="20000"/>
        </a:spcBef>
        <a:spcAft>
          <a:spcPct val="0"/>
        </a:spcAft>
        <a:buBlip>
          <a:blip r:embed="rId18"/>
        </a:buBlip>
        <a:defRPr sz="2800" b="1">
          <a:solidFill>
            <a:srgbClr val="0066CC"/>
          </a:solidFill>
          <a:latin typeface="+mn-lt"/>
        </a:defRPr>
      </a:lvl2pPr>
      <a:lvl3pPr marL="1143000" indent="-228600" algn="l" rtl="0" eaLnBrk="0" fontAlgn="base" hangingPunct="0">
        <a:spcBef>
          <a:spcPct val="20000"/>
        </a:spcBef>
        <a:spcAft>
          <a:spcPct val="0"/>
        </a:spcAft>
        <a:buBlip>
          <a:blip r:embed="rId18"/>
        </a:buBlip>
        <a:defRPr sz="2400" b="1">
          <a:solidFill>
            <a:srgbClr val="FF8A00"/>
          </a:solidFill>
          <a:latin typeface="+mn-lt"/>
        </a:defRPr>
      </a:lvl3pPr>
      <a:lvl4pPr marL="1600200" indent="-228600" algn="l" rtl="0" eaLnBrk="0" fontAlgn="base" hangingPunct="0">
        <a:spcBef>
          <a:spcPct val="20000"/>
        </a:spcBef>
        <a:spcAft>
          <a:spcPct val="0"/>
        </a:spcAft>
        <a:buBlip>
          <a:blip r:embed="rId18"/>
        </a:buBlip>
        <a:defRPr sz="2000" b="1">
          <a:solidFill>
            <a:schemeClr val="folHlink"/>
          </a:solidFill>
          <a:latin typeface="+mn-lt"/>
        </a:defRPr>
      </a:lvl4pPr>
      <a:lvl5pPr marL="2057400" indent="-228600" algn="l" rtl="0" eaLnBrk="0" fontAlgn="base" hangingPunct="0">
        <a:spcBef>
          <a:spcPct val="20000"/>
        </a:spcBef>
        <a:spcAft>
          <a:spcPct val="0"/>
        </a:spcAft>
        <a:buBlip>
          <a:blip r:embed="rId18"/>
        </a:buBlip>
        <a:defRPr sz="2000" b="1">
          <a:solidFill>
            <a:srgbClr val="0066CC"/>
          </a:solidFill>
          <a:latin typeface="+mn-lt"/>
        </a:defRPr>
      </a:lvl5pPr>
      <a:lvl6pPr marL="2514600" indent="-228600" algn="l" rtl="0" fontAlgn="base">
        <a:spcBef>
          <a:spcPct val="20000"/>
        </a:spcBef>
        <a:spcAft>
          <a:spcPct val="0"/>
        </a:spcAft>
        <a:buBlip>
          <a:blip r:embed="rId18"/>
        </a:buBlip>
        <a:defRPr sz="2000" b="1">
          <a:solidFill>
            <a:srgbClr val="0066CC"/>
          </a:solidFill>
          <a:latin typeface="+mn-lt"/>
        </a:defRPr>
      </a:lvl6pPr>
      <a:lvl7pPr marL="2971800" indent="-228600" algn="l" rtl="0" fontAlgn="base">
        <a:spcBef>
          <a:spcPct val="20000"/>
        </a:spcBef>
        <a:spcAft>
          <a:spcPct val="0"/>
        </a:spcAft>
        <a:buBlip>
          <a:blip r:embed="rId18"/>
        </a:buBlip>
        <a:defRPr sz="2000" b="1">
          <a:solidFill>
            <a:srgbClr val="0066CC"/>
          </a:solidFill>
          <a:latin typeface="+mn-lt"/>
        </a:defRPr>
      </a:lvl7pPr>
      <a:lvl8pPr marL="3429000" indent="-228600" algn="l" rtl="0" fontAlgn="base">
        <a:spcBef>
          <a:spcPct val="20000"/>
        </a:spcBef>
        <a:spcAft>
          <a:spcPct val="0"/>
        </a:spcAft>
        <a:buBlip>
          <a:blip r:embed="rId18"/>
        </a:buBlip>
        <a:defRPr sz="2000" b="1">
          <a:solidFill>
            <a:srgbClr val="0066CC"/>
          </a:solidFill>
          <a:latin typeface="+mn-lt"/>
        </a:defRPr>
      </a:lvl8pPr>
      <a:lvl9pPr marL="3886200" indent="-228600" algn="l" rtl="0" fontAlgn="base">
        <a:spcBef>
          <a:spcPct val="20000"/>
        </a:spcBef>
        <a:spcAft>
          <a:spcPct val="0"/>
        </a:spcAft>
        <a:buBlip>
          <a:blip r:embed="rId18"/>
        </a:buBlip>
        <a:defRPr sz="2000" b="1">
          <a:solidFill>
            <a:srgbClr val="0066C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video" Target="file:///C:\Documents%20and%20Settings\localuser\Desktop\2014_JAN_Workshop_one_stop_file\Wash%20your%20Hands%20-%20it%20just%20makes%20sense..wmv"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28.jpe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HA Logo_RH cmyk_HiRes.jpg"/>
          <p:cNvPicPr>
            <a:picLocks noChangeAspect="1"/>
          </p:cNvPicPr>
          <p:nvPr/>
        </p:nvPicPr>
        <p:blipFill>
          <a:blip r:embed="rId3" cstate="print"/>
          <a:stretch>
            <a:fillRect/>
          </a:stretch>
        </p:blipFill>
        <p:spPr>
          <a:xfrm>
            <a:off x="3059832" y="2564904"/>
            <a:ext cx="3456384" cy="3485926"/>
          </a:xfrm>
          <a:prstGeom prst="rect">
            <a:avLst/>
          </a:prstGeom>
        </p:spPr>
      </p:pic>
      <p:sp>
        <p:nvSpPr>
          <p:cNvPr id="2050" name="Rectangle 4"/>
          <p:cNvSpPr>
            <a:spLocks noGrp="1" noChangeArrowheads="1"/>
          </p:cNvSpPr>
          <p:nvPr>
            <p:ph type="title"/>
          </p:nvPr>
        </p:nvSpPr>
        <p:spPr>
          <a:xfrm>
            <a:off x="457200" y="620688"/>
            <a:ext cx="8229600" cy="2088232"/>
          </a:xfrm>
        </p:spPr>
        <p:txBody>
          <a:bodyPr/>
          <a:lstStyle/>
          <a:p>
            <a:pPr eaLnBrk="1" hangingPunct="1"/>
            <a:r>
              <a:rPr lang="en-US" sz="4800" b="1" dirty="0">
                <a:solidFill>
                  <a:srgbClr val="11559A"/>
                </a:solidFill>
                <a:latin typeface="Arial Black" pitchFamily="34" charset="0"/>
              </a:rPr>
              <a:t>5 Moments for Hand Hygiene</a:t>
            </a:r>
            <a:endParaRPr lang="en-AU" sz="4800" b="1" dirty="0">
              <a:solidFill>
                <a:srgbClr val="11559A"/>
              </a:solidFill>
              <a:latin typeface="Arial Black" pitchFamily="34" charset="0"/>
            </a:endParaRPr>
          </a:p>
        </p:txBody>
      </p:sp>
      <p:sp>
        <p:nvSpPr>
          <p:cNvPr id="2053" name="Rectangle 5"/>
          <p:cNvSpPr>
            <a:spLocks noChangeArrowheads="1"/>
          </p:cNvSpPr>
          <p:nvPr/>
        </p:nvSpPr>
        <p:spPr bwMode="auto">
          <a:xfrm>
            <a:off x="179512" y="5804922"/>
            <a:ext cx="8864927" cy="215444"/>
          </a:xfrm>
          <a:prstGeom prst="rect">
            <a:avLst/>
          </a:prstGeom>
          <a:noFill/>
          <a:ln w="9525">
            <a:noFill/>
            <a:miter lim="800000"/>
            <a:headEnd/>
            <a:tailEnd/>
          </a:ln>
          <a:effectLst/>
        </p:spPr>
        <p:txBody>
          <a:bodyPr wrap="none" anchor="ctr">
            <a:spAutoFit/>
          </a:bodyPr>
          <a:lstStyle/>
          <a:p>
            <a:pPr eaLnBrk="0" hangingPunct="0"/>
            <a:r>
              <a:rPr lang="en-US" sz="800" dirty="0">
                <a:solidFill>
                  <a:srgbClr val="11559A"/>
                </a:solidFill>
              </a:rPr>
              <a:t>Based on the 'My 5 moments for Hand Hygiene', URL: http://www.who.int/gpsc/5may/background/5moments/en/index.html © World Health Organization 2009. All rights reserved</a:t>
            </a:r>
            <a:r>
              <a:rPr lang="en-US" sz="800" dirty="0"/>
              <a:t>.</a:t>
            </a:r>
            <a:r>
              <a:rPr lang="en-AU" sz="800" dirty="0"/>
              <a:t> </a:t>
            </a:r>
          </a:p>
        </p:txBody>
      </p:sp>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147" name="Rectangle 3"/>
          <p:cNvSpPr>
            <a:spLocks noGrp="1"/>
          </p:cNvSpPr>
          <p:nvPr>
            <p:ph type="body" sz="half" idx="4294967295"/>
          </p:nvPr>
        </p:nvSpPr>
        <p:spPr>
          <a:xfrm>
            <a:off x="323528" y="1438325"/>
            <a:ext cx="4608512" cy="3672408"/>
          </a:xfrm>
        </p:spPr>
        <p:txBody>
          <a:bodyPr/>
          <a:lstStyle/>
          <a:p>
            <a:pPr marL="0" indent="-219075">
              <a:lnSpc>
                <a:spcPct val="100000"/>
              </a:lnSpc>
              <a:buNone/>
            </a:pPr>
            <a:r>
              <a:rPr lang="en-AU" sz="2400" b="0" dirty="0"/>
              <a:t>The CONTAMINATED zone contains:</a:t>
            </a:r>
          </a:p>
          <a:p>
            <a:pPr marL="0" indent="-219075">
              <a:lnSpc>
                <a:spcPct val="100000"/>
              </a:lnSpc>
              <a:buFontTx/>
              <a:buChar char="-"/>
            </a:pPr>
            <a:r>
              <a:rPr lang="en-AU" sz="2400" b="0" dirty="0"/>
              <a:t>The patient</a:t>
            </a:r>
          </a:p>
          <a:p>
            <a:pPr marL="0" indent="-219075">
              <a:lnSpc>
                <a:spcPct val="100000"/>
              </a:lnSpc>
              <a:buFontTx/>
              <a:buChar char="-"/>
            </a:pPr>
            <a:r>
              <a:rPr lang="en-AU" sz="2400" b="0" dirty="0"/>
              <a:t>The dental chair</a:t>
            </a:r>
          </a:p>
          <a:p>
            <a:pPr marL="0" indent="-219075">
              <a:lnSpc>
                <a:spcPct val="100000"/>
              </a:lnSpc>
              <a:buFontTx/>
              <a:buChar char="-"/>
            </a:pPr>
            <a:r>
              <a:rPr lang="en-AU" sz="2400" b="0" dirty="0"/>
              <a:t>Any surface or item touched during a procedure/treatment</a:t>
            </a:r>
          </a:p>
          <a:p>
            <a:pPr marL="0" indent="-219075">
              <a:lnSpc>
                <a:spcPct val="100000"/>
              </a:lnSpc>
              <a:buFontTx/>
              <a:buChar char="-"/>
            </a:pPr>
            <a:r>
              <a:rPr lang="en-AU" sz="2400" b="0" dirty="0"/>
              <a:t>Any other surface or item that may be deemed contaminated by the treatment in progress</a:t>
            </a:r>
          </a:p>
        </p:txBody>
      </p:sp>
      <p:sp>
        <p:nvSpPr>
          <p:cNvPr id="11" name="Rectangle 10"/>
          <p:cNvSpPr/>
          <p:nvPr/>
        </p:nvSpPr>
        <p:spPr>
          <a:xfrm>
            <a:off x="7092884" y="1798365"/>
            <a:ext cx="1224136" cy="10801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3" name="Picture 2"/>
          <p:cNvPicPr>
            <a:picLocks noChangeAspect="1" noChangeArrowheads="1"/>
          </p:cNvPicPr>
          <p:nvPr/>
        </p:nvPicPr>
        <p:blipFill>
          <a:blip r:embed="rId3" cstate="print"/>
          <a:srcRect/>
          <a:stretch>
            <a:fillRect/>
          </a:stretch>
        </p:blipFill>
        <p:spPr bwMode="auto">
          <a:xfrm>
            <a:off x="5292684" y="1798366"/>
            <a:ext cx="3032952" cy="3168352"/>
          </a:xfrm>
          <a:prstGeom prst="rect">
            <a:avLst/>
          </a:prstGeom>
          <a:noFill/>
          <a:ln w="9525" cap="rnd">
            <a:noFill/>
            <a:round/>
            <a:headEnd/>
            <a:tailEnd/>
          </a:ln>
          <a:effectLst/>
        </p:spPr>
      </p:pic>
      <p:sp>
        <p:nvSpPr>
          <p:cNvPr id="14" name="Rectangle 13"/>
          <p:cNvSpPr/>
          <p:nvPr/>
        </p:nvSpPr>
        <p:spPr>
          <a:xfrm>
            <a:off x="7164892" y="1870373"/>
            <a:ext cx="1152128" cy="1080120"/>
          </a:xfrm>
          <a:prstGeom prst="rect">
            <a:avLst/>
          </a:prstGeom>
          <a:solidFill>
            <a:schemeClr val="bg1"/>
          </a:solidFill>
          <a:ln cap="rnd">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5" name="Rectangle 14"/>
          <p:cNvSpPr/>
          <p:nvPr/>
        </p:nvSpPr>
        <p:spPr>
          <a:xfrm>
            <a:off x="7092884" y="1798365"/>
            <a:ext cx="1224136" cy="7284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Title 1"/>
          <p:cNvSpPr txBox="1">
            <a:spLocks/>
          </p:cNvSpPr>
          <p:nvPr/>
        </p:nvSpPr>
        <p:spPr>
          <a:xfrm>
            <a:off x="0" y="0"/>
            <a:ext cx="8820150" cy="836613"/>
          </a:xfrm>
          <a:prstGeom prst="rect">
            <a:avLst/>
          </a:prstGeom>
        </p:spPr>
        <p:txBody>
          <a:bodyPr/>
          <a:lstStyle>
            <a:lvl1pPr algn="ctr" rtl="0" eaLnBrk="1" fontAlgn="base" hangingPunct="1">
              <a:spcBef>
                <a:spcPct val="0"/>
              </a:spcBef>
              <a:spcAft>
                <a:spcPct val="0"/>
              </a:spcAft>
              <a:defRPr sz="4400" b="1">
                <a:solidFill>
                  <a:schemeClr val="bg1"/>
                </a:solidFill>
                <a:latin typeface="Calibri" panose="020F0502020204030204" pitchFamily="34" charset="0"/>
                <a:ea typeface="+mj-ea"/>
                <a:cs typeface="+mj-cs"/>
              </a:defRPr>
            </a:lvl1pPr>
            <a:lvl2pPr algn="ctr" rtl="0" eaLnBrk="1" fontAlgn="base" hangingPunct="1">
              <a:spcBef>
                <a:spcPct val="0"/>
              </a:spcBef>
              <a:spcAft>
                <a:spcPct val="0"/>
              </a:spcAft>
              <a:defRPr sz="3600">
                <a:solidFill>
                  <a:schemeClr val="bg1"/>
                </a:solidFill>
                <a:latin typeface="Arial Black" pitchFamily="34" charset="0"/>
              </a:defRPr>
            </a:lvl2pPr>
            <a:lvl3pPr algn="ctr" rtl="0" eaLnBrk="1" fontAlgn="base" hangingPunct="1">
              <a:spcBef>
                <a:spcPct val="0"/>
              </a:spcBef>
              <a:spcAft>
                <a:spcPct val="0"/>
              </a:spcAft>
              <a:defRPr sz="3600">
                <a:solidFill>
                  <a:schemeClr val="bg1"/>
                </a:solidFill>
                <a:latin typeface="Arial Black" pitchFamily="34" charset="0"/>
              </a:defRPr>
            </a:lvl3pPr>
            <a:lvl4pPr algn="ctr" rtl="0" eaLnBrk="1" fontAlgn="base" hangingPunct="1">
              <a:spcBef>
                <a:spcPct val="0"/>
              </a:spcBef>
              <a:spcAft>
                <a:spcPct val="0"/>
              </a:spcAft>
              <a:defRPr sz="3600">
                <a:solidFill>
                  <a:schemeClr val="bg1"/>
                </a:solidFill>
                <a:latin typeface="Arial Black" pitchFamily="34" charset="0"/>
              </a:defRPr>
            </a:lvl4pPr>
            <a:lvl5pPr algn="ctr" rtl="0" eaLnBrk="1" fontAlgn="base" hangingPunct="1">
              <a:spcBef>
                <a:spcPct val="0"/>
              </a:spcBef>
              <a:spcAft>
                <a:spcPct val="0"/>
              </a:spcAft>
              <a:defRPr sz="3600">
                <a:solidFill>
                  <a:schemeClr val="bg1"/>
                </a:solidFill>
                <a:latin typeface="Arial Black" pitchFamily="34" charset="0"/>
              </a:defRPr>
            </a:lvl5pPr>
            <a:lvl6pPr marL="457200" algn="ctr" rtl="0" eaLnBrk="1" fontAlgn="base" hangingPunct="1">
              <a:spcBef>
                <a:spcPct val="0"/>
              </a:spcBef>
              <a:spcAft>
                <a:spcPct val="0"/>
              </a:spcAft>
              <a:defRPr sz="3600">
                <a:solidFill>
                  <a:schemeClr val="bg1"/>
                </a:solidFill>
                <a:latin typeface="Arial Black" pitchFamily="34" charset="0"/>
              </a:defRPr>
            </a:lvl6pPr>
            <a:lvl7pPr marL="914400" algn="ctr" rtl="0" eaLnBrk="1" fontAlgn="base" hangingPunct="1">
              <a:spcBef>
                <a:spcPct val="0"/>
              </a:spcBef>
              <a:spcAft>
                <a:spcPct val="0"/>
              </a:spcAft>
              <a:defRPr sz="3600">
                <a:solidFill>
                  <a:schemeClr val="bg1"/>
                </a:solidFill>
                <a:latin typeface="Arial Black" pitchFamily="34" charset="0"/>
              </a:defRPr>
            </a:lvl7pPr>
            <a:lvl8pPr marL="1371600" algn="ctr" rtl="0" eaLnBrk="1" fontAlgn="base" hangingPunct="1">
              <a:spcBef>
                <a:spcPct val="0"/>
              </a:spcBef>
              <a:spcAft>
                <a:spcPct val="0"/>
              </a:spcAft>
              <a:defRPr sz="3600">
                <a:solidFill>
                  <a:schemeClr val="bg1"/>
                </a:solidFill>
                <a:latin typeface="Arial Black" pitchFamily="34" charset="0"/>
              </a:defRPr>
            </a:lvl8pPr>
            <a:lvl9pPr marL="1828800" algn="ctr" rtl="0" eaLnBrk="1" fontAlgn="base" hangingPunct="1">
              <a:spcBef>
                <a:spcPct val="0"/>
              </a:spcBef>
              <a:spcAft>
                <a:spcPct val="0"/>
              </a:spcAft>
              <a:defRPr sz="3600">
                <a:solidFill>
                  <a:schemeClr val="bg1"/>
                </a:solidFill>
                <a:latin typeface="Arial Black" pitchFamily="34" charset="0"/>
              </a:defRPr>
            </a:lvl9pPr>
          </a:lstStyle>
          <a:p>
            <a:r>
              <a:rPr lang="en-AU" kern="0" dirty="0"/>
              <a:t>The Contaminated Zone</a:t>
            </a:r>
          </a:p>
        </p:txBody>
      </p:sp>
      <p:sp>
        <p:nvSpPr>
          <p:cNvPr id="16" name="Rounded Rectangle 15"/>
          <p:cNvSpPr/>
          <p:nvPr/>
        </p:nvSpPr>
        <p:spPr>
          <a:xfrm>
            <a:off x="5076660" y="1654349"/>
            <a:ext cx="3456384" cy="3456384"/>
          </a:xfrm>
          <a:prstGeom prst="roundRect">
            <a:avLst/>
          </a:prstGeom>
          <a:solidFill>
            <a:schemeClr val="bg1">
              <a:lumMod val="75000"/>
              <a:alpha val="11000"/>
            </a:schemeClr>
          </a:solid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AU" sz="3600" dirty="0">
                <a:latin typeface="Arial Black" pitchFamily="34" charset="0"/>
              </a:rPr>
              <a:t>Performing Hand Hygiene Prevents:</a:t>
            </a:r>
          </a:p>
        </p:txBody>
      </p:sp>
      <p:sp>
        <p:nvSpPr>
          <p:cNvPr id="10243" name="Rectangle 3"/>
          <p:cNvSpPr>
            <a:spLocks noGrp="1" noChangeArrowheads="1"/>
          </p:cNvSpPr>
          <p:nvPr>
            <p:ph idx="1"/>
          </p:nvPr>
        </p:nvSpPr>
        <p:spPr>
          <a:xfrm>
            <a:off x="467544" y="1340768"/>
            <a:ext cx="8229600" cy="4886300"/>
          </a:xfrm>
        </p:spPr>
        <p:txBody>
          <a:bodyPr/>
          <a:lstStyle/>
          <a:p>
            <a:pPr marL="609600" indent="-609600" eaLnBrk="1" hangingPunct="1">
              <a:spcBef>
                <a:spcPts val="600"/>
              </a:spcBef>
              <a:spcAft>
                <a:spcPts val="600"/>
              </a:spcAft>
              <a:buBlip>
                <a:blip r:embed="rId3"/>
              </a:buBlip>
            </a:pPr>
            <a:r>
              <a:rPr lang="en-AU" dirty="0"/>
              <a:t>Cross colonisation of patients</a:t>
            </a:r>
          </a:p>
          <a:p>
            <a:pPr marL="609600" indent="-609600" eaLnBrk="1" hangingPunct="1">
              <a:spcBef>
                <a:spcPts val="600"/>
              </a:spcBef>
              <a:spcAft>
                <a:spcPts val="600"/>
              </a:spcAft>
              <a:buBlip>
                <a:blip r:embed="rId3"/>
              </a:buBlip>
            </a:pPr>
            <a:r>
              <a:rPr lang="en-AU" dirty="0"/>
              <a:t>Infection in patients </a:t>
            </a:r>
          </a:p>
          <a:p>
            <a:pPr marL="609600" indent="-609600" eaLnBrk="1" hangingPunct="1">
              <a:spcBef>
                <a:spcPts val="600"/>
              </a:spcBef>
              <a:spcAft>
                <a:spcPts val="600"/>
              </a:spcAft>
              <a:buBlip>
                <a:blip r:embed="rId3"/>
              </a:buBlip>
            </a:pPr>
            <a:r>
              <a:rPr lang="en-AU" dirty="0"/>
              <a:t>Infection in HCWs </a:t>
            </a:r>
          </a:p>
          <a:p>
            <a:pPr marL="609600" indent="-609600" eaLnBrk="1" hangingPunct="1">
              <a:spcBef>
                <a:spcPts val="600"/>
              </a:spcBef>
              <a:spcAft>
                <a:spcPts val="600"/>
              </a:spcAft>
              <a:buBlip>
                <a:blip r:embed="rId3"/>
              </a:buBlip>
            </a:pPr>
            <a:r>
              <a:rPr lang="en-AU" dirty="0"/>
              <a:t>Cross colonisation of the healthcare environment</a:t>
            </a:r>
          </a:p>
          <a:p>
            <a:pPr marL="609600" indent="-609600" eaLnBrk="1" hangingPunct="1">
              <a:lnSpc>
                <a:spcPct val="170000"/>
              </a:lnSpc>
              <a:buNone/>
            </a:pPr>
            <a:endParaRPr lang="en-AU" sz="2400" dirty="0"/>
          </a:p>
        </p:txBody>
      </p:sp>
    </p:spTree>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 Box 4"/>
          <p:cNvSpPr txBox="1">
            <a:spLocks noChangeArrowheads="1"/>
          </p:cNvSpPr>
          <p:nvPr/>
        </p:nvSpPr>
        <p:spPr bwMode="auto">
          <a:xfrm>
            <a:off x="5003800" y="764704"/>
            <a:ext cx="3816350" cy="1061829"/>
          </a:xfrm>
          <a:prstGeom prst="rect">
            <a:avLst/>
          </a:prstGeom>
          <a:noFill/>
          <a:ln w="9525">
            <a:noFill/>
            <a:miter lim="800000"/>
            <a:headEnd/>
            <a:tailEnd/>
          </a:ln>
          <a:effectLst/>
        </p:spPr>
        <p:txBody>
          <a:bodyPr wrap="square">
            <a:spAutoFit/>
          </a:bodyPr>
          <a:lstStyle/>
          <a:p>
            <a:pPr>
              <a:spcBef>
                <a:spcPct val="50000"/>
              </a:spcBef>
            </a:pPr>
            <a:r>
              <a:rPr lang="en-AU" dirty="0"/>
              <a:t>Possible cross contamination between Patient A and Patient B</a:t>
            </a:r>
          </a:p>
          <a:p>
            <a:pPr>
              <a:spcBef>
                <a:spcPct val="50000"/>
              </a:spcBef>
            </a:pPr>
            <a:endParaRPr lang="en-AU" dirty="0"/>
          </a:p>
        </p:txBody>
      </p:sp>
      <p:pic>
        <p:nvPicPr>
          <p:cNvPr id="11271" name="Content Placeholder 5" descr="Fig1.7.5aWHO.gif"/>
          <p:cNvPicPr>
            <a:picLocks noChangeAspect="1"/>
          </p:cNvPicPr>
          <p:nvPr/>
        </p:nvPicPr>
        <p:blipFill>
          <a:blip r:embed="rId2" cstate="print"/>
          <a:srcRect/>
          <a:stretch>
            <a:fillRect/>
          </a:stretch>
        </p:blipFill>
        <p:spPr bwMode="auto">
          <a:xfrm>
            <a:off x="1403350" y="1484313"/>
            <a:ext cx="6362700" cy="4525962"/>
          </a:xfrm>
          <a:prstGeom prst="rect">
            <a:avLst/>
          </a:prstGeom>
          <a:noFill/>
          <a:ln w="9525">
            <a:noFill/>
            <a:miter lim="800000"/>
            <a:headEnd/>
            <a:tailEnd/>
          </a:ln>
        </p:spPr>
      </p:pic>
    </p:spTree>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7"/>
          <p:cNvPicPr>
            <a:picLocks noChangeAspect="1" noChangeArrowheads="1"/>
          </p:cNvPicPr>
          <p:nvPr/>
        </p:nvPicPr>
        <p:blipFill>
          <a:blip r:embed="rId3" cstate="print"/>
          <a:srcRect/>
          <a:stretch>
            <a:fillRect/>
          </a:stretch>
        </p:blipFill>
        <p:spPr bwMode="auto">
          <a:xfrm>
            <a:off x="1259632" y="980727"/>
            <a:ext cx="6913562" cy="5184577"/>
          </a:xfrm>
          <a:prstGeom prst="rect">
            <a:avLst/>
          </a:prstGeom>
          <a:noFill/>
          <a:ln w="9525">
            <a:noFill/>
            <a:miter lim="800000"/>
            <a:headEnd/>
            <a:tailEnd/>
          </a:ln>
        </p:spPr>
      </p:pic>
      <p:sp>
        <p:nvSpPr>
          <p:cNvPr id="4" name="TextBox 3"/>
          <p:cNvSpPr txBox="1"/>
          <p:nvPr/>
        </p:nvSpPr>
        <p:spPr>
          <a:xfrm>
            <a:off x="0" y="116632"/>
            <a:ext cx="9144000" cy="646331"/>
          </a:xfrm>
          <a:prstGeom prst="rect">
            <a:avLst/>
          </a:prstGeom>
          <a:noFill/>
        </p:spPr>
        <p:txBody>
          <a:bodyPr wrap="square" rtlCol="0">
            <a:spAutoFit/>
          </a:bodyPr>
          <a:lstStyle/>
          <a:p>
            <a:pPr algn="ctr"/>
            <a:r>
              <a:rPr lang="en-AU" sz="3600" dirty="0">
                <a:solidFill>
                  <a:schemeClr val="bg1"/>
                </a:solidFill>
                <a:latin typeface="+mj-lt"/>
              </a:rPr>
              <a:t>The 5 Moments</a:t>
            </a:r>
          </a:p>
        </p:txBody>
      </p:sp>
    </p:spTree>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5 Moments for Hand Hygiene</a:t>
            </a:r>
          </a:p>
        </p:txBody>
      </p:sp>
      <p:sp>
        <p:nvSpPr>
          <p:cNvPr id="3" name="Content Placeholder 2"/>
          <p:cNvSpPr>
            <a:spLocks noGrp="1"/>
          </p:cNvSpPr>
          <p:nvPr>
            <p:ph idx="1"/>
          </p:nvPr>
        </p:nvSpPr>
        <p:spPr/>
        <p:txBody>
          <a:bodyPr/>
          <a:lstStyle/>
          <a:p>
            <a:r>
              <a:rPr lang="en-AU" dirty="0"/>
              <a:t>Theoretical model for prevention of transmission of microorganisms</a:t>
            </a:r>
          </a:p>
          <a:p>
            <a:pPr lvl="1"/>
            <a:r>
              <a:rPr lang="en-AU" dirty="0"/>
              <a:t>Split into 5 key “moments” where hand hygiene should be performed</a:t>
            </a:r>
          </a:p>
          <a:p>
            <a:pPr lvl="1"/>
            <a:r>
              <a:rPr lang="en-AU" dirty="0"/>
              <a:t>Grouped as:</a:t>
            </a:r>
          </a:p>
          <a:p>
            <a:pPr lvl="2"/>
            <a:r>
              <a:rPr lang="en-AU" dirty="0"/>
              <a:t>BEFORE moments – perform hand hygiene to prevent colonisation/infection in PATIENTS</a:t>
            </a:r>
          </a:p>
          <a:p>
            <a:pPr lvl="2"/>
            <a:r>
              <a:rPr lang="en-AU" dirty="0"/>
              <a:t>AFTER moments - perform hand hygiene to prevent colonisation/infection in HEALTHCARE STAFF</a:t>
            </a:r>
          </a:p>
          <a:p>
            <a:pPr lvl="2"/>
            <a:endParaRPr lang="en-AU" dirty="0"/>
          </a:p>
        </p:txBody>
      </p:sp>
    </p:spTree>
    <p:extLst>
      <p:ext uri="{BB962C8B-B14F-4D97-AF65-F5344CB8AC3E}">
        <p14:creationId xmlns:p14="http://schemas.microsoft.com/office/powerpoint/2010/main" val="1590835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5 Moments Program</a:t>
            </a:r>
          </a:p>
        </p:txBody>
      </p:sp>
      <p:sp>
        <p:nvSpPr>
          <p:cNvPr id="3" name="Content Placeholder 2"/>
          <p:cNvSpPr>
            <a:spLocks noGrp="1"/>
          </p:cNvSpPr>
          <p:nvPr>
            <p:ph idx="1"/>
          </p:nvPr>
        </p:nvSpPr>
        <p:spPr/>
        <p:txBody>
          <a:bodyPr/>
          <a:lstStyle/>
          <a:p>
            <a:r>
              <a:rPr lang="en-AU" i="1" dirty="0"/>
              <a:t>Culture change program </a:t>
            </a:r>
            <a:r>
              <a:rPr lang="en-AU" dirty="0"/>
              <a:t>NOT just auditing</a:t>
            </a:r>
          </a:p>
          <a:p>
            <a:endParaRPr lang="en-AU" dirty="0"/>
          </a:p>
          <a:p>
            <a:r>
              <a:rPr lang="en-AU" i="1" dirty="0"/>
              <a:t>Aim</a:t>
            </a:r>
            <a:r>
              <a:rPr lang="en-AU" dirty="0"/>
              <a:t>: to prevent infections</a:t>
            </a:r>
          </a:p>
          <a:p>
            <a:endParaRPr lang="en-AU" dirty="0"/>
          </a:p>
          <a:p>
            <a:r>
              <a:rPr lang="en-AU" dirty="0"/>
              <a:t>Everyone agrees:</a:t>
            </a:r>
          </a:p>
          <a:p>
            <a:pPr lvl="1"/>
            <a:r>
              <a:rPr lang="en-AU" dirty="0"/>
              <a:t>Patient </a:t>
            </a:r>
            <a:r>
              <a:rPr lang="en-AU" i="1" dirty="0"/>
              <a:t>safety</a:t>
            </a:r>
            <a:r>
              <a:rPr lang="en-AU" dirty="0"/>
              <a:t> is paramount</a:t>
            </a:r>
          </a:p>
          <a:p>
            <a:pPr lvl="1"/>
            <a:r>
              <a:rPr lang="en-AU" dirty="0"/>
              <a:t>Hand hygiene is imperative for patient safety</a:t>
            </a:r>
          </a:p>
          <a:p>
            <a:pPr lvl="1"/>
            <a:endParaRPr lang="en-AU" dirty="0"/>
          </a:p>
        </p:txBody>
      </p:sp>
    </p:spTree>
    <p:extLst>
      <p:ext uri="{BB962C8B-B14F-4D97-AF65-F5344CB8AC3E}">
        <p14:creationId xmlns:p14="http://schemas.microsoft.com/office/powerpoint/2010/main" val="36676091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Wash your Hands - it just makes sense..wmv">
            <a:hlinkClick r:id="" action="ppaction://media"/>
          </p:cNvPr>
          <p:cNvPicPr>
            <a:picLocks noGrp="1" noRot="1" noChangeAspect="1"/>
          </p:cNvPicPr>
          <p:nvPr>
            <p:ph idx="1"/>
            <a:videoFile r:link="rId1"/>
          </p:nvPr>
        </p:nvPicPr>
        <p:blipFill>
          <a:blip r:embed="rId3" cstate="print"/>
          <a:stretch>
            <a:fillRect/>
          </a:stretch>
        </p:blipFill>
        <p:spPr>
          <a:xfrm>
            <a:off x="2347513" y="1239339"/>
            <a:ext cx="4332057" cy="2632792"/>
          </a:xfrm>
          <a:prstGeom prst="rect">
            <a:avLst/>
          </a:prstGeom>
        </p:spPr>
      </p:pic>
      <p:sp>
        <p:nvSpPr>
          <p:cNvPr id="3" name="TextBox 2">
            <a:extLst>
              <a:ext uri="{FF2B5EF4-FFF2-40B4-BE49-F238E27FC236}">
                <a16:creationId xmlns:a16="http://schemas.microsoft.com/office/drawing/2014/main" id="{F75BF5A4-AA99-49A9-8D09-CDDDCF6CAA3E}"/>
              </a:ext>
            </a:extLst>
          </p:cNvPr>
          <p:cNvSpPr txBox="1"/>
          <p:nvPr/>
        </p:nvSpPr>
        <p:spPr>
          <a:xfrm>
            <a:off x="2400182" y="4607896"/>
            <a:ext cx="433205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dirty="0">
                <a:latin typeface="Arial"/>
                <a:cs typeface="Arial"/>
              </a:rPr>
              <a:t>Play Video</a:t>
            </a:r>
          </a:p>
          <a:p>
            <a:endParaRPr lang="en-GB" dirty="0">
              <a:latin typeface="Arial"/>
              <a:cs typeface="Arial"/>
            </a:endParaRPr>
          </a:p>
          <a:p>
            <a:r>
              <a:rPr lang="en-GB" dirty="0">
                <a:highlight>
                  <a:srgbClr val="FFFF00"/>
                </a:highlight>
                <a:latin typeface="Arial"/>
                <a:cs typeface="Arial"/>
              </a:rPr>
              <a:t>*Add link to a typical day video</a:t>
            </a:r>
            <a:endParaRPr lang="en-GB" dirty="0">
              <a:highlight>
                <a:srgbClr val="FFFF00"/>
              </a:highlight>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AU" dirty="0">
                <a:solidFill>
                  <a:srgbClr val="11559A"/>
                </a:solidFill>
              </a:rPr>
              <a:t>5 Moments Definitions</a:t>
            </a:r>
          </a:p>
        </p:txBody>
      </p:sp>
      <p:sp>
        <p:nvSpPr>
          <p:cNvPr id="7" name="Subtitle 6"/>
          <p:cNvSpPr>
            <a:spLocks noGrp="1"/>
          </p:cNvSpPr>
          <p:nvPr>
            <p:ph type="subTitle" idx="1"/>
          </p:nvPr>
        </p:nvSpPr>
        <p:spPr/>
        <p:txBody>
          <a:bodyPr/>
          <a:lstStyle/>
          <a:p>
            <a:endParaRPr lang="en-AU"/>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AU" sz="3200" dirty="0">
                <a:latin typeface="Arial Black" pitchFamily="34" charset="0"/>
              </a:rPr>
              <a:t>Moment 1 – Before Touching a Patient</a:t>
            </a:r>
          </a:p>
        </p:txBody>
      </p:sp>
      <p:sp>
        <p:nvSpPr>
          <p:cNvPr id="12291" name="Rectangle 3"/>
          <p:cNvSpPr>
            <a:spLocks noGrp="1" noChangeArrowheads="1"/>
          </p:cNvSpPr>
          <p:nvPr>
            <p:ph sz="half" idx="1"/>
          </p:nvPr>
        </p:nvSpPr>
        <p:spPr>
          <a:xfrm>
            <a:off x="4716463" y="1600200"/>
            <a:ext cx="4019550" cy="4525963"/>
          </a:xfrm>
        </p:spPr>
        <p:txBody>
          <a:bodyPr/>
          <a:lstStyle/>
          <a:p>
            <a:pPr marL="0" indent="0" eaLnBrk="1" hangingPunct="1">
              <a:buFontTx/>
              <a:buNone/>
            </a:pPr>
            <a:r>
              <a:rPr lang="en-AU" b="1" dirty="0"/>
              <a:t>Performing hand </a:t>
            </a:r>
            <a:r>
              <a:rPr lang="en-AU" dirty="0"/>
              <a:t>h</a:t>
            </a:r>
            <a:r>
              <a:rPr lang="en-AU" b="1" dirty="0"/>
              <a:t>ygiene </a:t>
            </a:r>
            <a:r>
              <a:rPr lang="en-AU" dirty="0"/>
              <a:t>p</a:t>
            </a:r>
            <a:r>
              <a:rPr lang="en-AU" b="1" dirty="0"/>
              <a:t>revents</a:t>
            </a:r>
          </a:p>
          <a:p>
            <a:pPr marL="0" indent="0" eaLnBrk="1" hangingPunct="1">
              <a:buFontTx/>
              <a:buNone/>
            </a:pPr>
            <a:r>
              <a:rPr lang="en-AU" dirty="0"/>
              <a:t>patient colonisation with healthcare microorganisms</a:t>
            </a:r>
          </a:p>
        </p:txBody>
      </p:sp>
      <p:sp>
        <p:nvSpPr>
          <p:cNvPr id="12292" name="Rectangle 5"/>
          <p:cNvSpPr>
            <a:spLocks noChangeArrowheads="1"/>
          </p:cNvSpPr>
          <p:nvPr/>
        </p:nvSpPr>
        <p:spPr bwMode="auto">
          <a:xfrm>
            <a:off x="3203575" y="2205038"/>
            <a:ext cx="1296988" cy="1223962"/>
          </a:xfrm>
          <a:prstGeom prst="rect">
            <a:avLst/>
          </a:prstGeom>
          <a:solidFill>
            <a:schemeClr val="bg1">
              <a:alpha val="79999"/>
            </a:schemeClr>
          </a:solidFill>
          <a:ln w="9525">
            <a:noFill/>
            <a:miter lim="800000"/>
            <a:headEnd/>
            <a:tailEnd/>
          </a:ln>
        </p:spPr>
        <p:txBody>
          <a:bodyPr wrap="none" anchor="ctr"/>
          <a:lstStyle/>
          <a:p>
            <a:endParaRPr lang="en-US" dirty="0"/>
          </a:p>
        </p:txBody>
      </p:sp>
      <p:sp>
        <p:nvSpPr>
          <p:cNvPr id="12293" name="Rectangle 6"/>
          <p:cNvSpPr>
            <a:spLocks noChangeArrowheads="1"/>
          </p:cNvSpPr>
          <p:nvPr/>
        </p:nvSpPr>
        <p:spPr bwMode="auto">
          <a:xfrm>
            <a:off x="3348038" y="4221163"/>
            <a:ext cx="1368425" cy="1223962"/>
          </a:xfrm>
          <a:prstGeom prst="rect">
            <a:avLst/>
          </a:prstGeom>
          <a:solidFill>
            <a:schemeClr val="bg1">
              <a:alpha val="79999"/>
            </a:schemeClr>
          </a:solidFill>
          <a:ln w="9525">
            <a:noFill/>
            <a:miter lim="800000"/>
            <a:headEnd/>
            <a:tailEnd/>
          </a:ln>
        </p:spPr>
        <p:txBody>
          <a:bodyPr wrap="none" anchor="ctr"/>
          <a:lstStyle/>
          <a:p>
            <a:endParaRPr lang="en-US" dirty="0"/>
          </a:p>
        </p:txBody>
      </p:sp>
      <p:sp>
        <p:nvSpPr>
          <p:cNvPr id="12294" name="Rectangle 7"/>
          <p:cNvSpPr>
            <a:spLocks noChangeArrowheads="1"/>
          </p:cNvSpPr>
          <p:nvPr/>
        </p:nvSpPr>
        <p:spPr bwMode="auto">
          <a:xfrm>
            <a:off x="755650" y="3644900"/>
            <a:ext cx="1728788" cy="1223963"/>
          </a:xfrm>
          <a:prstGeom prst="rect">
            <a:avLst/>
          </a:prstGeom>
          <a:solidFill>
            <a:schemeClr val="bg1">
              <a:alpha val="79999"/>
            </a:schemeClr>
          </a:solidFill>
          <a:ln w="9525">
            <a:noFill/>
            <a:miter lim="800000"/>
            <a:headEnd/>
            <a:tailEnd/>
          </a:ln>
        </p:spPr>
        <p:txBody>
          <a:bodyPr wrap="none" anchor="ctr"/>
          <a:lstStyle/>
          <a:p>
            <a:endParaRPr lang="en-US" dirty="0"/>
          </a:p>
        </p:txBody>
      </p:sp>
      <p:sp>
        <p:nvSpPr>
          <p:cNvPr id="12295" name="Rectangle 8"/>
          <p:cNvSpPr>
            <a:spLocks noChangeArrowheads="1"/>
          </p:cNvSpPr>
          <p:nvPr/>
        </p:nvSpPr>
        <p:spPr bwMode="auto">
          <a:xfrm>
            <a:off x="1835150" y="1412875"/>
            <a:ext cx="1728788" cy="1152525"/>
          </a:xfrm>
          <a:prstGeom prst="rect">
            <a:avLst/>
          </a:prstGeom>
          <a:solidFill>
            <a:schemeClr val="bg1">
              <a:alpha val="79999"/>
            </a:schemeClr>
          </a:solidFill>
          <a:ln w="9525">
            <a:noFill/>
            <a:miter lim="800000"/>
            <a:headEnd/>
            <a:tailEnd/>
          </a:ln>
        </p:spPr>
        <p:txBody>
          <a:bodyPr wrap="none" anchor="ctr"/>
          <a:lstStyle/>
          <a:p>
            <a:endParaRPr lang="en-US" dirty="0"/>
          </a:p>
        </p:txBody>
      </p:sp>
      <p:pic>
        <p:nvPicPr>
          <p:cNvPr id="12296" name="Picture 9" descr="5Mopaque1"/>
          <p:cNvPicPr>
            <a:picLocks noChangeAspect="1" noChangeArrowheads="1"/>
          </p:cNvPicPr>
          <p:nvPr/>
        </p:nvPicPr>
        <p:blipFill>
          <a:blip r:embed="rId3" cstate="print"/>
          <a:srcRect/>
          <a:stretch>
            <a:fillRect/>
          </a:stretch>
        </p:blipFill>
        <p:spPr bwMode="auto">
          <a:xfrm>
            <a:off x="11113" y="1568450"/>
            <a:ext cx="4692650" cy="3981450"/>
          </a:xfrm>
          <a:prstGeom prst="rect">
            <a:avLst/>
          </a:prstGeom>
          <a:noFill/>
          <a:ln w="9525">
            <a:noFill/>
            <a:miter lim="800000"/>
            <a:headEnd/>
            <a:tailEnd/>
          </a:ln>
        </p:spPr>
      </p:pic>
    </p:spTree>
  </p:cSld>
  <p:clrMapOvr>
    <a:masterClrMapping/>
  </p:clrMapOvr>
  <p:transition advClick="0"/>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1026"/>
          <p:cNvSpPr>
            <a:spLocks noGrp="1" noChangeArrowheads="1"/>
          </p:cNvSpPr>
          <p:nvPr>
            <p:ph type="title"/>
          </p:nvPr>
        </p:nvSpPr>
        <p:spPr/>
        <p:txBody>
          <a:bodyPr/>
          <a:lstStyle/>
          <a:p>
            <a:pPr eaLnBrk="1" hangingPunct="1"/>
            <a:r>
              <a:rPr lang="en-US" sz="3600" dirty="0"/>
              <a:t>Patient</a:t>
            </a:r>
            <a:endParaRPr lang="en-AU" sz="3600" dirty="0"/>
          </a:p>
        </p:txBody>
      </p:sp>
      <p:sp>
        <p:nvSpPr>
          <p:cNvPr id="81923" name="Rectangle 1027"/>
          <p:cNvSpPr>
            <a:spLocks noGrp="1" noChangeArrowheads="1"/>
          </p:cNvSpPr>
          <p:nvPr>
            <p:ph idx="1"/>
          </p:nvPr>
        </p:nvSpPr>
        <p:spPr>
          <a:xfrm>
            <a:off x="395288" y="1268760"/>
            <a:ext cx="8229600" cy="4957415"/>
          </a:xfrm>
        </p:spPr>
        <p:txBody>
          <a:bodyPr/>
          <a:lstStyle/>
          <a:p>
            <a:pPr eaLnBrk="1" hangingPunct="1">
              <a:buFontTx/>
              <a:buNone/>
            </a:pPr>
            <a:r>
              <a:rPr lang="en-US" sz="3600" dirty="0"/>
              <a:t>	</a:t>
            </a:r>
            <a:r>
              <a:rPr lang="en-US" dirty="0"/>
              <a:t>Refers to </a:t>
            </a:r>
            <a:r>
              <a:rPr lang="en-US" u="sng" dirty="0"/>
              <a:t>any</a:t>
            </a:r>
            <a:r>
              <a:rPr lang="en-US" dirty="0"/>
              <a:t> part of the patient, their clothes, </a:t>
            </a:r>
            <a:r>
              <a:rPr lang="en-US" u="sng" dirty="0"/>
              <a:t>or any medical device</a:t>
            </a:r>
            <a:r>
              <a:rPr lang="en-US" dirty="0"/>
              <a:t> that is connected to the patient</a:t>
            </a:r>
          </a:p>
          <a:p>
            <a:pPr eaLnBrk="1" hangingPunct="1">
              <a:buFontTx/>
              <a:buNone/>
            </a:pPr>
            <a:endParaRPr lang="en-AU" dirty="0"/>
          </a:p>
          <a:p>
            <a:pPr eaLnBrk="1" hangingPunct="1">
              <a:buFontTx/>
              <a:buNone/>
            </a:pPr>
            <a:r>
              <a:rPr lang="en-AU" dirty="0"/>
              <a:t>	If the patient were to get out of bed and walk off – what would still be attached to them?</a:t>
            </a:r>
          </a:p>
          <a:p>
            <a:pPr eaLnBrk="1" hangingPunct="1">
              <a:buFontTx/>
              <a:buNone/>
            </a:pPr>
            <a:endParaRPr lang="en-AU" sz="3600"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600" dirty="0"/>
              <a:t>Session Objectives</a:t>
            </a:r>
          </a:p>
        </p:txBody>
      </p:sp>
      <p:sp>
        <p:nvSpPr>
          <p:cNvPr id="3" name="Content Placeholder 2"/>
          <p:cNvSpPr>
            <a:spLocks noGrp="1"/>
          </p:cNvSpPr>
          <p:nvPr>
            <p:ph sz="half" idx="1"/>
          </p:nvPr>
        </p:nvSpPr>
        <p:spPr>
          <a:xfrm>
            <a:off x="395536" y="1600200"/>
            <a:ext cx="8568952" cy="4525963"/>
          </a:xfrm>
        </p:spPr>
        <p:txBody>
          <a:bodyPr/>
          <a:lstStyle/>
          <a:p>
            <a:pPr>
              <a:spcAft>
                <a:spcPts val="1200"/>
              </a:spcAft>
            </a:pPr>
            <a:r>
              <a:rPr lang="en-AU" sz="3200" dirty="0"/>
              <a:t>Introduce the concept of micro-organism  transmission</a:t>
            </a:r>
          </a:p>
          <a:p>
            <a:pPr>
              <a:spcAft>
                <a:spcPts val="1200"/>
              </a:spcAft>
            </a:pPr>
            <a:r>
              <a:rPr lang="en-AU" sz="3200" dirty="0"/>
              <a:t>Identify the 5 Moments</a:t>
            </a:r>
          </a:p>
          <a:p>
            <a:pPr>
              <a:spcAft>
                <a:spcPts val="1200"/>
              </a:spcAft>
            </a:pPr>
            <a:r>
              <a:rPr lang="en-AU" sz="3200" dirty="0"/>
              <a:t>Define the 5 Moments for Hand Hygiene and related terminology</a:t>
            </a:r>
          </a:p>
        </p:txBody>
      </p:sp>
    </p:spTree>
  </p:cSld>
  <p:clrMapOvr>
    <a:masterClrMapping/>
  </p:clrMapOvr>
  <p:transition advClick="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68313" y="0"/>
            <a:ext cx="8229600" cy="908720"/>
          </a:xfrm>
        </p:spPr>
        <p:txBody>
          <a:bodyPr/>
          <a:lstStyle/>
          <a:p>
            <a:pPr eaLnBrk="1" hangingPunct="1"/>
            <a:r>
              <a:rPr lang="en-AU" sz="3600" dirty="0">
                <a:latin typeface="Arial Black" pitchFamily="34" charset="0"/>
              </a:rPr>
              <a:t>Moment 1</a:t>
            </a:r>
          </a:p>
        </p:txBody>
      </p:sp>
      <p:graphicFrame>
        <p:nvGraphicFramePr>
          <p:cNvPr id="248893" name="Group 61"/>
          <p:cNvGraphicFramePr>
            <a:graphicFrameLocks noGrp="1"/>
          </p:cNvGraphicFramePr>
          <p:nvPr>
            <p:ph type="tbl" idx="1"/>
          </p:nvPr>
        </p:nvGraphicFramePr>
        <p:xfrm>
          <a:off x="250825" y="1052513"/>
          <a:ext cx="8713788" cy="4952175"/>
        </p:xfrm>
        <a:graphic>
          <a:graphicData uri="http://schemas.openxmlformats.org/drawingml/2006/table">
            <a:tbl>
              <a:tblPr/>
              <a:tblGrid>
                <a:gridCol w="4359275">
                  <a:extLst>
                    <a:ext uri="{9D8B030D-6E8A-4147-A177-3AD203B41FA5}">
                      <a16:colId xmlns:a16="http://schemas.microsoft.com/office/drawing/2014/main" val="20000"/>
                    </a:ext>
                  </a:extLst>
                </a:gridCol>
                <a:gridCol w="4354513">
                  <a:extLst>
                    <a:ext uri="{9D8B030D-6E8A-4147-A177-3AD203B41FA5}">
                      <a16:colId xmlns:a16="http://schemas.microsoft.com/office/drawing/2014/main" val="20001"/>
                    </a:ext>
                  </a:extLst>
                </a:gridCol>
              </a:tblGrid>
              <a:tr h="431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400" b="1" i="0" u="none" strike="noStrike" cap="none" normalizeH="0" baseline="0" dirty="0">
                          <a:ln>
                            <a:noFill/>
                          </a:ln>
                          <a:solidFill>
                            <a:schemeClr val="tx1"/>
                          </a:solidFill>
                          <a:effectLst/>
                          <a:latin typeface="Arial" charset="0"/>
                        </a:rPr>
                        <a:t>When: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400" b="1" i="0" u="none" strike="noStrike" cap="none" normalizeH="0" baseline="0" dirty="0">
                          <a:ln>
                            <a:noFill/>
                          </a:ln>
                          <a:solidFill>
                            <a:schemeClr val="tx1"/>
                          </a:solidFill>
                          <a:effectLst/>
                          <a:latin typeface="Arial" charset="0"/>
                        </a:rPr>
                        <a:t>Examples: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81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600" b="1" i="0" u="none" strike="noStrike" cap="none" normalizeH="0" baseline="0" dirty="0">
                          <a:ln>
                            <a:noFill/>
                          </a:ln>
                          <a:solidFill>
                            <a:schemeClr val="tx1"/>
                          </a:solidFill>
                          <a:effectLst/>
                          <a:latin typeface="Arial" charset="0"/>
                        </a:rPr>
                        <a:t>Before touching a patient in any way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600" b="1" i="0" u="none" strike="noStrike" cap="none" normalizeH="0" baseline="0" dirty="0">
                          <a:ln>
                            <a:noFill/>
                          </a:ln>
                          <a:solidFill>
                            <a:schemeClr val="tx1"/>
                          </a:solidFill>
                          <a:effectLst/>
                          <a:latin typeface="Arial" charset="0"/>
                        </a:rPr>
                        <a:t>Shaking hands, Assisting a patient to move, most Allied health interventions, Touching any medical device connected to the patient (e.g. IV pump, IDC)</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AU" sz="1200" b="1"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1"/>
                  </a:ext>
                </a:extLst>
              </a:tr>
              <a:tr h="881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600" b="1" i="0" u="none" strike="noStrike" cap="none" normalizeH="0" baseline="0" dirty="0">
                          <a:ln>
                            <a:noFill/>
                          </a:ln>
                          <a:solidFill>
                            <a:schemeClr val="tx1"/>
                          </a:solidFill>
                          <a:effectLst/>
                          <a:latin typeface="Arial" charset="0"/>
                        </a:rPr>
                        <a:t>Before any personal care activities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600" b="1" i="0" u="none" strike="noStrike" cap="none" normalizeH="0" baseline="0" dirty="0">
                          <a:ln>
                            <a:noFill/>
                          </a:ln>
                          <a:solidFill>
                            <a:schemeClr val="tx1"/>
                          </a:solidFill>
                          <a:effectLst/>
                          <a:latin typeface="Arial" charset="0"/>
                        </a:rPr>
                        <a:t>Bathing, Dressing, Brushing hair, Putting on personal aids e.g. Glasses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AU" sz="1200" b="1"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81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600" b="1" i="0" u="none" strike="noStrike" cap="none" normalizeH="0" baseline="0" dirty="0">
                          <a:ln>
                            <a:noFill/>
                          </a:ln>
                          <a:solidFill>
                            <a:schemeClr val="tx1"/>
                          </a:solidFill>
                          <a:effectLst/>
                          <a:latin typeface="Arial" charset="0"/>
                        </a:rPr>
                        <a:t>Before any non-invasive observations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600" b="1" i="0" u="none" strike="noStrike" cap="none" normalizeH="0" baseline="0" dirty="0">
                          <a:ln>
                            <a:noFill/>
                          </a:ln>
                          <a:solidFill>
                            <a:schemeClr val="tx1"/>
                          </a:solidFill>
                          <a:effectLst/>
                          <a:latin typeface="Arial" charset="0"/>
                        </a:rPr>
                        <a:t>Taking a pulse, Blood pressure, Oxygen saturation, Temperature, Chest auscultation, Abdominal palpation, Applying ECG electrodes, CTG</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AU" sz="1200" b="1"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3"/>
                  </a:ext>
                </a:extLst>
              </a:tr>
              <a:tr h="881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600" b="1" i="0" u="none" strike="noStrike" cap="none" normalizeH="0" baseline="0" dirty="0">
                          <a:ln>
                            <a:noFill/>
                          </a:ln>
                          <a:solidFill>
                            <a:schemeClr val="tx1"/>
                          </a:solidFill>
                          <a:effectLst/>
                          <a:latin typeface="Arial" charset="0"/>
                        </a:rPr>
                        <a:t>Before any non-invasive treatment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600" b="1" i="0" u="none" strike="noStrike" cap="none" normalizeH="0" baseline="0" dirty="0">
                          <a:ln>
                            <a:noFill/>
                          </a:ln>
                          <a:solidFill>
                            <a:schemeClr val="tx1"/>
                          </a:solidFill>
                          <a:effectLst/>
                          <a:latin typeface="Arial" charset="0"/>
                        </a:rPr>
                        <a:t>Applying an oxygen mask or nasal cannula, Fitting slings/braces, Application of incontinence aids (including condom drainage)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transition advClick="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0"/>
            <a:ext cx="8362950" cy="836712"/>
          </a:xfrm>
        </p:spPr>
        <p:txBody>
          <a:bodyPr/>
          <a:lstStyle/>
          <a:p>
            <a:pPr eaLnBrk="1" hangingPunct="1"/>
            <a:r>
              <a:rPr lang="en-AU" sz="3600" dirty="0">
                <a:latin typeface="Arial Black" pitchFamily="34" charset="0"/>
              </a:rPr>
              <a:t>Moment 1</a:t>
            </a:r>
          </a:p>
        </p:txBody>
      </p:sp>
      <p:graphicFrame>
        <p:nvGraphicFramePr>
          <p:cNvPr id="250916" name="Group 36"/>
          <p:cNvGraphicFramePr>
            <a:graphicFrameLocks noGrp="1"/>
          </p:cNvGraphicFramePr>
          <p:nvPr>
            <p:ph type="tbl" idx="1"/>
          </p:nvPr>
        </p:nvGraphicFramePr>
        <p:xfrm>
          <a:off x="457200" y="1600200"/>
          <a:ext cx="8362950" cy="2722563"/>
        </p:xfrm>
        <a:graphic>
          <a:graphicData uri="http://schemas.openxmlformats.org/drawingml/2006/table">
            <a:tbl>
              <a:tblPr/>
              <a:tblGrid>
                <a:gridCol w="4181475">
                  <a:extLst>
                    <a:ext uri="{9D8B030D-6E8A-4147-A177-3AD203B41FA5}">
                      <a16:colId xmlns:a16="http://schemas.microsoft.com/office/drawing/2014/main" val="20000"/>
                    </a:ext>
                  </a:extLst>
                </a:gridCol>
                <a:gridCol w="4181475">
                  <a:extLst>
                    <a:ext uri="{9D8B030D-6E8A-4147-A177-3AD203B41FA5}">
                      <a16:colId xmlns:a16="http://schemas.microsoft.com/office/drawing/2014/main" val="20001"/>
                    </a:ext>
                  </a:extLst>
                </a:gridCol>
              </a:tblGrid>
              <a:tr h="460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400" b="1" i="0" u="none" strike="noStrike" cap="none" normalizeH="0" baseline="0" dirty="0">
                          <a:ln>
                            <a:noFill/>
                          </a:ln>
                          <a:solidFill>
                            <a:schemeClr val="tx1"/>
                          </a:solidFill>
                          <a:effectLst/>
                          <a:latin typeface="Arial" charset="0"/>
                        </a:rPr>
                        <a:t>When: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400" b="1" i="0" u="none" strike="noStrike" cap="none" normalizeH="0" baseline="0" dirty="0">
                          <a:ln>
                            <a:noFill/>
                          </a:ln>
                          <a:solidFill>
                            <a:schemeClr val="tx1"/>
                          </a:solidFill>
                          <a:effectLst/>
                          <a:latin typeface="Arial" charset="0"/>
                        </a:rPr>
                        <a:t>Examples: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31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600" b="1" i="0" u="none" strike="noStrike" cap="none" normalizeH="0" baseline="0" dirty="0">
                          <a:ln>
                            <a:noFill/>
                          </a:ln>
                          <a:solidFill>
                            <a:schemeClr val="tx1"/>
                          </a:solidFill>
                          <a:effectLst/>
                          <a:latin typeface="Arial" charset="0"/>
                        </a:rPr>
                        <a:t>Before preparation and administration of oral medications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600" b="1" i="0" u="none" strike="noStrike" cap="none" normalizeH="0" baseline="0" dirty="0">
                          <a:ln>
                            <a:noFill/>
                          </a:ln>
                          <a:solidFill>
                            <a:schemeClr val="tx1"/>
                          </a:solidFill>
                          <a:effectLst/>
                          <a:latin typeface="Arial" charset="0"/>
                        </a:rPr>
                        <a:t>Oral medications, Nebulised medications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1"/>
                  </a:ext>
                </a:extLst>
              </a:tr>
              <a:tr h="1130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600" b="1" i="0" u="none" strike="noStrike" cap="none" normalizeH="0" baseline="0" dirty="0">
                          <a:ln>
                            <a:noFill/>
                          </a:ln>
                          <a:solidFill>
                            <a:schemeClr val="tx1"/>
                          </a:solidFill>
                          <a:effectLst/>
                          <a:latin typeface="Arial" charset="0"/>
                        </a:rPr>
                        <a:t>Before oral care and feeding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600" b="1" i="0" u="none" strike="noStrike" cap="none" normalizeH="0" baseline="0" dirty="0">
                          <a:ln>
                            <a:noFill/>
                          </a:ln>
                          <a:solidFill>
                            <a:schemeClr val="tx1"/>
                          </a:solidFill>
                          <a:effectLst/>
                          <a:latin typeface="Arial" charset="0"/>
                        </a:rPr>
                        <a:t>Feeding a patient, Brushing teeth or dentures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transition advClick="0"/>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68313" y="0"/>
            <a:ext cx="8229600" cy="1143000"/>
          </a:xfrm>
        </p:spPr>
        <p:txBody>
          <a:bodyPr/>
          <a:lstStyle/>
          <a:p>
            <a:pPr eaLnBrk="1" hangingPunct="1">
              <a:lnSpc>
                <a:spcPct val="100000"/>
              </a:lnSpc>
            </a:pPr>
            <a:r>
              <a:rPr lang="en-AU" b="0" dirty="0">
                <a:cs typeface="Calibri" panose="020F0502020204030204" pitchFamily="34" charset="0"/>
              </a:rPr>
              <a:t>Moment 1 - Dental</a:t>
            </a:r>
          </a:p>
        </p:txBody>
      </p:sp>
      <p:graphicFrame>
        <p:nvGraphicFramePr>
          <p:cNvPr id="248893" name="Group 61"/>
          <p:cNvGraphicFramePr>
            <a:graphicFrameLocks noGrp="1"/>
          </p:cNvGraphicFramePr>
          <p:nvPr>
            <p:ph type="tbl" idx="1"/>
            <p:extLst>
              <p:ext uri="{D42A27DB-BD31-4B8C-83A1-F6EECF244321}">
                <p14:modId xmlns:p14="http://schemas.microsoft.com/office/powerpoint/2010/main" val="285701133"/>
              </p:ext>
            </p:extLst>
          </p:nvPr>
        </p:nvGraphicFramePr>
        <p:xfrm>
          <a:off x="250825" y="1052513"/>
          <a:ext cx="8713788" cy="4434253"/>
        </p:xfrm>
        <a:graphic>
          <a:graphicData uri="http://schemas.openxmlformats.org/drawingml/2006/table">
            <a:tbl>
              <a:tblPr/>
              <a:tblGrid>
                <a:gridCol w="2809007">
                  <a:extLst>
                    <a:ext uri="{9D8B030D-6E8A-4147-A177-3AD203B41FA5}">
                      <a16:colId xmlns:a16="http://schemas.microsoft.com/office/drawing/2014/main" val="20000"/>
                    </a:ext>
                  </a:extLst>
                </a:gridCol>
                <a:gridCol w="5904781">
                  <a:extLst>
                    <a:ext uri="{9D8B030D-6E8A-4147-A177-3AD203B41FA5}">
                      <a16:colId xmlns:a16="http://schemas.microsoft.com/office/drawing/2014/main" val="20001"/>
                    </a:ext>
                  </a:extLst>
                </a:gridCol>
              </a:tblGrid>
              <a:tr h="41908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When: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Examples: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17342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After entering the contaminated zone and before touching the patient in the dental chair</a:t>
                      </a:r>
                      <a:endParaRPr kumimoji="0" lang="en-AU" sz="16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92075">
                        <a:lnSpc>
                          <a:spcPts val="2250"/>
                        </a:lnSpc>
                        <a:spcAft>
                          <a:spcPts val="0"/>
                        </a:spcAft>
                      </a:pPr>
                      <a:r>
                        <a:rPr lang="en-AU" sz="1500" b="1" dirty="0">
                          <a:solidFill>
                            <a:srgbClr val="000000"/>
                          </a:solidFill>
                          <a:latin typeface="Calibri" panose="020F0502020204030204" pitchFamily="34" charset="0"/>
                          <a:ea typeface="Times New Roman"/>
                          <a:cs typeface="Calibri" panose="020F0502020204030204" pitchFamily="34" charset="0"/>
                        </a:rPr>
                        <a:t>Before:</a:t>
                      </a:r>
                    </a:p>
                    <a:p>
                      <a:pPr marL="92075">
                        <a:lnSpc>
                          <a:spcPts val="2250"/>
                        </a:lnSpc>
                        <a:spcAft>
                          <a:spcPts val="0"/>
                        </a:spcAft>
                      </a:pPr>
                      <a:r>
                        <a:rPr lang="en-AU" sz="1500" b="1" dirty="0">
                          <a:solidFill>
                            <a:srgbClr val="000000"/>
                          </a:solidFill>
                          <a:latin typeface="Calibri" panose="020F0502020204030204" pitchFamily="34" charset="0"/>
                          <a:ea typeface="Times New Roman"/>
                          <a:cs typeface="Calibri" panose="020F0502020204030204" pitchFamily="34" charset="0"/>
                        </a:rPr>
                        <a:t>Shaking hands (with a patient already in the dental chair), assisting patient into chair, assisting patient with safety glasses and bib, placing relative analgesia mask on patient, handing the patient a glass of water, touching any medical device connected to the patient, placing X-ray cone against patient’s cheek, </a:t>
                      </a:r>
                      <a:r>
                        <a:rPr lang="en-AU" sz="1600" b="1" kern="1200" dirty="0">
                          <a:solidFill>
                            <a:schemeClr val="tx1"/>
                          </a:solidFill>
                          <a:latin typeface="Calibri" panose="020F0502020204030204" pitchFamily="34" charset="0"/>
                          <a:ea typeface="+mn-ea"/>
                          <a:cs typeface="Calibri" panose="020F0502020204030204" pitchFamily="34" charset="0"/>
                        </a:rPr>
                        <a:t>handing the consent form to the patient to sign, taking a patient’s blood pressure, positioning the patient for X-ray or OPG.</a:t>
                      </a:r>
                    </a:p>
                    <a:p>
                      <a:pPr marL="92075">
                        <a:lnSpc>
                          <a:spcPts val="2255"/>
                        </a:lnSpc>
                        <a:spcAft>
                          <a:spcPts val="0"/>
                        </a:spcAft>
                      </a:pPr>
                      <a:r>
                        <a:rPr kumimoji="0" lang="en-AU" sz="16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Any </a:t>
                      </a:r>
                      <a:r>
                        <a:rPr kumimoji="0" lang="en-AU" sz="1600" b="1" i="0" u="sng" strike="noStrike" cap="none" normalizeH="0" baseline="0" dirty="0">
                          <a:ln>
                            <a:noFill/>
                          </a:ln>
                          <a:solidFill>
                            <a:schemeClr val="tx1"/>
                          </a:solidFill>
                          <a:effectLst/>
                          <a:latin typeface="Calibri" panose="020F0502020204030204" pitchFamily="34" charset="0"/>
                          <a:cs typeface="Calibri" panose="020F0502020204030204" pitchFamily="34" charset="0"/>
                        </a:rPr>
                        <a:t>non-invasive</a:t>
                      </a:r>
                      <a:r>
                        <a:rPr kumimoji="0" lang="en-AU" sz="16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treatment such as </a:t>
                      </a:r>
                      <a:r>
                        <a:rPr kumimoji="0" lang="en-AU" sz="1600" b="1" i="0" u="sng" strike="noStrike" cap="none" normalizeH="0" baseline="0" dirty="0">
                          <a:ln>
                            <a:noFill/>
                          </a:ln>
                          <a:solidFill>
                            <a:srgbClr val="000000"/>
                          </a:solidFill>
                          <a:effectLst/>
                          <a:latin typeface="Calibri" panose="020F0502020204030204" pitchFamily="34" charset="0"/>
                          <a:cs typeface="Calibri" panose="020F0502020204030204" pitchFamily="34" charset="0"/>
                        </a:rPr>
                        <a:t>a</a:t>
                      </a:r>
                      <a:r>
                        <a:rPr lang="en-AU" sz="1600" b="1" u="sng" dirty="0">
                          <a:solidFill>
                            <a:srgbClr val="000000"/>
                          </a:solidFill>
                          <a:latin typeface="Calibri" panose="020F0502020204030204" pitchFamily="34" charset="0"/>
                          <a:ea typeface="Times New Roman"/>
                          <a:cs typeface="Calibri" panose="020F0502020204030204" pitchFamily="34" charset="0"/>
                        </a:rPr>
                        <a:t>ssisting</a:t>
                      </a:r>
                      <a:r>
                        <a:rPr lang="en-AU" sz="1600" b="1" dirty="0">
                          <a:solidFill>
                            <a:srgbClr val="000000"/>
                          </a:solidFill>
                          <a:latin typeface="Calibri" panose="020F0502020204030204" pitchFamily="34" charset="0"/>
                          <a:ea typeface="Times New Roman"/>
                          <a:cs typeface="Calibri" panose="020F0502020204030204" pitchFamily="34" charset="0"/>
                        </a:rPr>
                        <a:t> a patient to brush their teeth (may be a Moment 2 if mucous</a:t>
                      </a:r>
                      <a:r>
                        <a:rPr lang="en-AU" sz="1600" b="1" baseline="0" dirty="0">
                          <a:solidFill>
                            <a:srgbClr val="000000"/>
                          </a:solidFill>
                          <a:latin typeface="Calibri" panose="020F0502020204030204" pitchFamily="34" charset="0"/>
                          <a:ea typeface="Times New Roman"/>
                          <a:cs typeface="Calibri" panose="020F0502020204030204" pitchFamily="34" charset="0"/>
                        </a:rPr>
                        <a:t> membranes not intact)</a:t>
                      </a:r>
                      <a:r>
                        <a:rPr lang="en-AU" sz="1600" b="1" dirty="0">
                          <a:solidFill>
                            <a:srgbClr val="000000"/>
                          </a:solidFill>
                          <a:latin typeface="Calibri" panose="020F0502020204030204" pitchFamily="34" charset="0"/>
                          <a:ea typeface="Times New Roman"/>
                          <a:cs typeface="Calibri" panose="020F0502020204030204" pitchFamily="34" charset="0"/>
                        </a:rPr>
                        <a:t> or rinse their mouth, taking a patient’s blood pressure,</a:t>
                      </a:r>
                      <a:r>
                        <a:rPr lang="en-AU" sz="1600" b="1" baseline="0" dirty="0">
                          <a:solidFill>
                            <a:srgbClr val="000000"/>
                          </a:solidFill>
                          <a:latin typeface="Calibri" panose="020F0502020204030204" pitchFamily="34" charset="0"/>
                          <a:ea typeface="Times New Roman"/>
                          <a:cs typeface="Calibri" panose="020F0502020204030204" pitchFamily="34" charset="0"/>
                        </a:rPr>
                        <a:t> e</a:t>
                      </a:r>
                      <a:r>
                        <a:rPr lang="en-AU" sz="1600" b="1" u="sng" dirty="0">
                          <a:solidFill>
                            <a:srgbClr val="000000"/>
                          </a:solidFill>
                          <a:latin typeface="Calibri" panose="020F0502020204030204" pitchFamily="34" charset="0"/>
                          <a:ea typeface="Times New Roman"/>
                          <a:cs typeface="Calibri" panose="020F0502020204030204" pitchFamily="34" charset="0"/>
                        </a:rPr>
                        <a:t>xamination</a:t>
                      </a:r>
                      <a:r>
                        <a:rPr lang="en-AU" sz="1600" b="1" dirty="0">
                          <a:solidFill>
                            <a:srgbClr val="000000"/>
                          </a:solidFill>
                          <a:latin typeface="Calibri" panose="020F0502020204030204" pitchFamily="34" charset="0"/>
                          <a:ea typeface="Times New Roman"/>
                          <a:cs typeface="Calibri" panose="020F0502020204030204" pitchFamily="34" charset="0"/>
                        </a:rPr>
                        <a:t> of a patient’s mouth without using a sharp instrument e.g. only using a mirror.</a:t>
                      </a:r>
                    </a:p>
                    <a:p>
                      <a:pPr marL="92075">
                        <a:lnSpc>
                          <a:spcPts val="1920"/>
                        </a:lnSpc>
                        <a:spcAft>
                          <a:spcPts val="0"/>
                        </a:spcAft>
                      </a:pPr>
                      <a:endParaRPr lang="en-AU" sz="1100" dirty="0">
                        <a:latin typeface="Calibri" panose="020F0502020204030204" pitchFamily="34" charset="0"/>
                        <a:ea typeface="Times New Roman"/>
                        <a:cs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765551290"/>
      </p:ext>
    </p:extLst>
  </p:cSld>
  <p:clrMapOvr>
    <a:masterClrMapping/>
  </p:clrMapOvr>
  <p:transition advClick="0"/>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AU" sz="3600" dirty="0"/>
              <a:t>Key Message for Moment 1</a:t>
            </a:r>
          </a:p>
        </p:txBody>
      </p:sp>
      <p:sp>
        <p:nvSpPr>
          <p:cNvPr id="168963" name="Rectangle 3"/>
          <p:cNvSpPr>
            <a:spLocks noGrp="1" noChangeArrowheads="1"/>
          </p:cNvSpPr>
          <p:nvPr>
            <p:ph idx="1"/>
          </p:nvPr>
        </p:nvSpPr>
        <p:spPr>
          <a:xfrm>
            <a:off x="611188" y="1700213"/>
            <a:ext cx="7991475" cy="4525962"/>
          </a:xfrm>
        </p:spPr>
        <p:txBody>
          <a:bodyPr/>
          <a:lstStyle/>
          <a:p>
            <a:pPr eaLnBrk="1" hangingPunct="1">
              <a:buFontTx/>
              <a:buNone/>
            </a:pPr>
            <a:r>
              <a:rPr lang="en-AU" dirty="0"/>
              <a:t>Hand Hygiene before touching a patient</a:t>
            </a:r>
          </a:p>
          <a:p>
            <a:pPr lvl="1" eaLnBrk="1" hangingPunct="1"/>
            <a:r>
              <a:rPr lang="en-AU" dirty="0"/>
              <a:t>Perform Hand Hygiene on entering the patient’s zone</a:t>
            </a:r>
          </a:p>
          <a:p>
            <a:pPr lvl="1"/>
            <a:r>
              <a:rPr lang="en-AU" dirty="0"/>
              <a:t>Where possible Hand Hygiene should occur in front of the patient so that they can observe it</a:t>
            </a:r>
          </a:p>
          <a:p>
            <a:pPr lvl="1" eaLnBrk="1" hangingPunct="1"/>
            <a:endParaRPr lang="en-AU" dirty="0"/>
          </a:p>
        </p:txBody>
      </p:sp>
    </p:spTree>
  </p:cSld>
  <p:clrMapOvr>
    <a:masterClrMapping/>
  </p:clrMapOvr>
  <p:transition advClick="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600" dirty="0"/>
              <a:t>Example Moment 1</a:t>
            </a:r>
          </a:p>
        </p:txBody>
      </p:sp>
      <p:sp>
        <p:nvSpPr>
          <p:cNvPr id="3" name="Content Placeholder 2"/>
          <p:cNvSpPr>
            <a:spLocks noGrp="1"/>
          </p:cNvSpPr>
          <p:nvPr>
            <p:ph idx="1"/>
          </p:nvPr>
        </p:nvSpPr>
        <p:spPr/>
        <p:txBody>
          <a:bodyPr/>
          <a:lstStyle/>
          <a:p>
            <a:r>
              <a:rPr lang="en-AU" dirty="0"/>
              <a:t>HCW walks in ,helps patient to sit up, moves over bed table, folds down sheets, moves the chair into position, then assists patient out of bed</a:t>
            </a:r>
          </a:p>
          <a:p>
            <a:endParaRPr lang="en-AU" dirty="0"/>
          </a:p>
          <a:p>
            <a:r>
              <a:rPr lang="en-AU" dirty="0"/>
              <a:t>Moment 1-prior to touching the patient</a:t>
            </a:r>
          </a:p>
        </p:txBody>
      </p:sp>
    </p:spTree>
  </p:cSld>
  <p:clrMapOvr>
    <a:masterClrMapping/>
  </p:clrMapOvr>
  <p:transition advClick="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600" dirty="0"/>
              <a:t>M1 video</a:t>
            </a:r>
          </a:p>
        </p:txBody>
      </p:sp>
      <p:sp>
        <p:nvSpPr>
          <p:cNvPr id="4" name="Content Placeholder 3">
            <a:extLst>
              <a:ext uri="{FF2B5EF4-FFF2-40B4-BE49-F238E27FC236}">
                <a16:creationId xmlns:a16="http://schemas.microsoft.com/office/drawing/2014/main" id="{913C9046-AF5F-4BB5-A55F-5B8A4C1D694B}"/>
              </a:ext>
            </a:extLst>
          </p:cNvPr>
          <p:cNvSpPr>
            <a:spLocks noGrp="1"/>
          </p:cNvSpPr>
          <p:nvPr>
            <p:ph idx="1"/>
          </p:nvPr>
        </p:nvSpPr>
        <p:spPr/>
        <p:txBody>
          <a:bodyPr/>
          <a:lstStyle/>
          <a:p>
            <a:endParaRPr lang="en-GB" dirty="0"/>
          </a:p>
          <a:p>
            <a:endParaRPr lang="en-GB" dirty="0">
              <a:cs typeface="Arial"/>
            </a:endParaRPr>
          </a:p>
          <a:p>
            <a:endParaRPr lang="en-GB" dirty="0">
              <a:cs typeface="Arial"/>
            </a:endParaRPr>
          </a:p>
          <a:p>
            <a:pPr marL="0" indent="0">
              <a:buNone/>
            </a:pPr>
            <a:r>
              <a:rPr lang="en-GB" dirty="0">
                <a:cs typeface="Arial"/>
              </a:rPr>
              <a:t>                                PLAY</a:t>
            </a:r>
          </a:p>
          <a:p>
            <a:pPr marL="0" indent="0">
              <a:buNone/>
            </a:pPr>
            <a:r>
              <a:rPr lang="en-GB" dirty="0">
                <a:highlight>
                  <a:srgbClr val="FFFF00"/>
                </a:highlight>
                <a:cs typeface="Arial"/>
              </a:rPr>
              <a:t>*add M1 video here</a:t>
            </a:r>
          </a:p>
        </p:txBody>
      </p:sp>
    </p:spTree>
  </p:cSld>
  <p:clrMapOvr>
    <a:masterClrMapping/>
  </p:clrMapOvr>
  <p:transition advClick="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AU" sz="3600" dirty="0">
                <a:latin typeface="Arial Black" pitchFamily="34" charset="0"/>
              </a:rPr>
              <a:t>Moment 2 – Before A Procedure</a:t>
            </a:r>
          </a:p>
        </p:txBody>
      </p:sp>
      <p:sp>
        <p:nvSpPr>
          <p:cNvPr id="13315" name="Rectangle 3"/>
          <p:cNvSpPr>
            <a:spLocks noGrp="1" noChangeArrowheads="1"/>
          </p:cNvSpPr>
          <p:nvPr>
            <p:ph sz="half" idx="1"/>
          </p:nvPr>
        </p:nvSpPr>
        <p:spPr>
          <a:xfrm>
            <a:off x="4572001" y="1412776"/>
            <a:ext cx="4571999" cy="4785395"/>
          </a:xfrm>
        </p:spPr>
        <p:txBody>
          <a:bodyPr/>
          <a:lstStyle/>
          <a:p>
            <a:pPr marL="0" indent="0" eaLnBrk="1" hangingPunct="1">
              <a:buFontTx/>
              <a:buNone/>
            </a:pPr>
            <a:r>
              <a:rPr lang="en-AU" b="1" dirty="0"/>
              <a:t>Performing hand hygiene prevents infection in patients</a:t>
            </a:r>
          </a:p>
          <a:p>
            <a:pPr marL="0" indent="0" eaLnBrk="1" hangingPunct="1">
              <a:buFontTx/>
              <a:buNone/>
            </a:pPr>
            <a:endParaRPr lang="en-AU" dirty="0"/>
          </a:p>
          <a:p>
            <a:pPr marL="0" indent="0" eaLnBrk="1" hangingPunct="1">
              <a:buFontTx/>
              <a:buNone/>
            </a:pPr>
            <a:r>
              <a:rPr lang="en-AU" dirty="0"/>
              <a:t>Most healthcare associated infections are due to microorganisms already colonising the patient</a:t>
            </a:r>
          </a:p>
        </p:txBody>
      </p:sp>
      <p:pic>
        <p:nvPicPr>
          <p:cNvPr id="13316" name="Picture 9" descr="5Mopaque2"/>
          <p:cNvPicPr>
            <a:picLocks noChangeAspect="1" noChangeArrowheads="1"/>
          </p:cNvPicPr>
          <p:nvPr/>
        </p:nvPicPr>
        <p:blipFill>
          <a:blip r:embed="rId3" cstate="print"/>
          <a:srcRect/>
          <a:stretch>
            <a:fillRect/>
          </a:stretch>
        </p:blipFill>
        <p:spPr bwMode="auto">
          <a:xfrm>
            <a:off x="11113" y="1711325"/>
            <a:ext cx="4560887" cy="3981450"/>
          </a:xfrm>
          <a:prstGeom prst="rect">
            <a:avLst/>
          </a:prstGeom>
          <a:noFill/>
          <a:ln w="9525">
            <a:noFill/>
            <a:miter lim="800000"/>
            <a:headEnd/>
            <a:tailEnd/>
          </a:ln>
        </p:spPr>
      </p:pic>
    </p:spTree>
  </p:cSld>
  <p:clrMapOvr>
    <a:masterClrMapping/>
  </p:clrMapOvr>
  <p:transition advClick="0"/>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z="3600" dirty="0"/>
              <a:t>Procedure</a:t>
            </a:r>
            <a:endParaRPr lang="en-AU" sz="3600" dirty="0"/>
          </a:p>
        </p:txBody>
      </p:sp>
      <p:sp>
        <p:nvSpPr>
          <p:cNvPr id="25603" name="Rectangle 3"/>
          <p:cNvSpPr>
            <a:spLocks noGrp="1" noChangeArrowheads="1"/>
          </p:cNvSpPr>
          <p:nvPr>
            <p:ph idx="1"/>
          </p:nvPr>
        </p:nvSpPr>
        <p:spPr>
          <a:xfrm>
            <a:off x="467544" y="1628800"/>
            <a:ext cx="8229600" cy="4165650"/>
          </a:xfrm>
        </p:spPr>
        <p:txBody>
          <a:bodyPr/>
          <a:lstStyle/>
          <a:p>
            <a:pPr eaLnBrk="1" hangingPunct="1">
              <a:buFontTx/>
              <a:buNone/>
            </a:pPr>
            <a:r>
              <a:rPr lang="en-US" dirty="0"/>
              <a:t> </a:t>
            </a:r>
            <a:r>
              <a:rPr lang="en-US" sz="3600" dirty="0">
                <a:cs typeface="Times New Roman" pitchFamily="18" charset="0"/>
              </a:rPr>
              <a:t>	</a:t>
            </a:r>
            <a:r>
              <a:rPr lang="en-US" dirty="0">
                <a:cs typeface="Times New Roman" pitchFamily="18" charset="0"/>
              </a:rPr>
              <a:t>Is an act of care for a patient where there is a risk of direct introduction of a pathogen into the patient’s body.</a:t>
            </a:r>
            <a:r>
              <a:rPr lang="en-AU" dirty="0"/>
              <a:t> </a:t>
            </a:r>
          </a:p>
        </p:txBody>
      </p:sp>
    </p:spTree>
  </p:cSld>
  <p:clrMapOvr>
    <a:masterClrMapping/>
  </p:clrMapOvr>
  <p:transition advClick="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0"/>
            <a:ext cx="8362950" cy="836712"/>
          </a:xfrm>
        </p:spPr>
        <p:txBody>
          <a:bodyPr/>
          <a:lstStyle/>
          <a:p>
            <a:pPr eaLnBrk="1" hangingPunct="1"/>
            <a:r>
              <a:rPr lang="en-AU" sz="3600" dirty="0">
                <a:latin typeface="Arial Black" pitchFamily="34" charset="0"/>
              </a:rPr>
              <a:t>Moment 2</a:t>
            </a:r>
          </a:p>
        </p:txBody>
      </p:sp>
      <p:graphicFrame>
        <p:nvGraphicFramePr>
          <p:cNvPr id="252971" name="Group 43"/>
          <p:cNvGraphicFramePr>
            <a:graphicFrameLocks noGrp="1"/>
          </p:cNvGraphicFramePr>
          <p:nvPr>
            <p:ph type="tbl" idx="1"/>
          </p:nvPr>
        </p:nvGraphicFramePr>
        <p:xfrm>
          <a:off x="457200" y="1600200"/>
          <a:ext cx="8362950" cy="3875089"/>
        </p:xfrm>
        <a:graphic>
          <a:graphicData uri="http://schemas.openxmlformats.org/drawingml/2006/table">
            <a:tbl>
              <a:tblPr/>
              <a:tblGrid>
                <a:gridCol w="4181475">
                  <a:extLst>
                    <a:ext uri="{9D8B030D-6E8A-4147-A177-3AD203B41FA5}">
                      <a16:colId xmlns:a16="http://schemas.microsoft.com/office/drawing/2014/main" val="20000"/>
                    </a:ext>
                  </a:extLst>
                </a:gridCol>
                <a:gridCol w="4181475">
                  <a:extLst>
                    <a:ext uri="{9D8B030D-6E8A-4147-A177-3AD203B41FA5}">
                      <a16:colId xmlns:a16="http://schemas.microsoft.com/office/drawing/2014/main" val="20001"/>
                    </a:ext>
                  </a:extLst>
                </a:gridCol>
              </a:tblGrid>
              <a:tr h="5413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400" b="1" i="0" u="none" strike="noStrike" cap="none" normalizeH="0" baseline="0" dirty="0">
                          <a:ln>
                            <a:noFill/>
                          </a:ln>
                          <a:solidFill>
                            <a:schemeClr val="tx1"/>
                          </a:solidFill>
                          <a:effectLst/>
                          <a:latin typeface="Arial" charset="0"/>
                        </a:rPr>
                        <a:t>When: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400" b="1" i="0" u="none" strike="noStrike" cap="none" normalizeH="0" baseline="0" dirty="0">
                          <a:ln>
                            <a:noFill/>
                          </a:ln>
                          <a:solidFill>
                            <a:schemeClr val="tx1"/>
                          </a:solidFill>
                          <a:effectLst/>
                          <a:latin typeface="Arial" charset="0"/>
                        </a:rPr>
                        <a:t>Examples: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715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600" b="1" i="0" u="none" strike="noStrike" cap="none" normalizeH="0" baseline="0" dirty="0">
                          <a:ln>
                            <a:noFill/>
                          </a:ln>
                          <a:solidFill>
                            <a:schemeClr val="tx1"/>
                          </a:solidFill>
                          <a:effectLst/>
                          <a:latin typeface="Arial" charset="0"/>
                        </a:rPr>
                        <a:t>Before insertion of a needle into a patient’s skin, or into an invasive medical device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600" b="1" i="0" u="none" strike="noStrike" cap="none" normalizeH="0" baseline="0" dirty="0">
                          <a:ln>
                            <a:noFill/>
                          </a:ln>
                          <a:solidFill>
                            <a:schemeClr val="tx1"/>
                          </a:solidFill>
                          <a:effectLst/>
                          <a:latin typeface="Arial" charset="0"/>
                        </a:rPr>
                        <a:t>Venipuncture, Blood glucose level, Arterial blood gas, Subcutaneous or Intramuscular injections, IV flush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1"/>
                  </a:ext>
                </a:extLst>
              </a:tr>
              <a:tr h="1254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600" b="1" i="0" u="none" strike="noStrike" cap="none" normalizeH="0" baseline="0" dirty="0">
                          <a:ln>
                            <a:noFill/>
                          </a:ln>
                          <a:solidFill>
                            <a:schemeClr val="tx1"/>
                          </a:solidFill>
                          <a:effectLst/>
                          <a:latin typeface="Arial" charset="0"/>
                        </a:rPr>
                        <a:t>Before preparation and administration of any medications given via an invasive medical device, or preparation of a sterile field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600" b="1" i="0" u="none" strike="noStrike" cap="none" normalizeH="0" baseline="0" dirty="0">
                          <a:ln>
                            <a:noFill/>
                          </a:ln>
                          <a:solidFill>
                            <a:schemeClr val="tx1"/>
                          </a:solidFill>
                          <a:effectLst/>
                          <a:latin typeface="Arial" charset="0"/>
                        </a:rPr>
                        <a:t>IV medication, NGT feeds, PEG feeds, Baby tube feeds, Dressing trolley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08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600" b="1" i="0" u="none" strike="noStrike" cap="none" normalizeH="0" baseline="0" dirty="0">
                          <a:ln>
                            <a:noFill/>
                          </a:ln>
                          <a:solidFill>
                            <a:schemeClr val="tx1"/>
                          </a:solidFill>
                          <a:effectLst/>
                          <a:latin typeface="Arial" charset="0"/>
                        </a:rPr>
                        <a:t>Before administration of medications where there is direct contact with mucous membranes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600" b="1" i="0" u="none" strike="noStrike" cap="none" normalizeH="0" baseline="0" dirty="0">
                          <a:ln>
                            <a:noFill/>
                          </a:ln>
                          <a:solidFill>
                            <a:schemeClr val="tx1"/>
                          </a:solidFill>
                          <a:effectLst/>
                          <a:latin typeface="Arial" charset="0"/>
                        </a:rPr>
                        <a:t>Eye drop installation, Suppository insertion, Vaginal pessary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3"/>
                  </a:ext>
                </a:extLst>
              </a:tr>
            </a:tbl>
          </a:graphicData>
        </a:graphic>
      </p:graphicFrame>
    </p:spTree>
  </p:cSld>
  <p:clrMapOvr>
    <a:masterClrMapping/>
  </p:clrMapOvr>
  <p:transition advClick="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0"/>
            <a:ext cx="8362950" cy="836712"/>
          </a:xfrm>
        </p:spPr>
        <p:txBody>
          <a:bodyPr/>
          <a:lstStyle/>
          <a:p>
            <a:pPr eaLnBrk="1" hangingPunct="1"/>
            <a:r>
              <a:rPr lang="en-AU" sz="3600" dirty="0">
                <a:latin typeface="Arial Black" pitchFamily="34" charset="0"/>
              </a:rPr>
              <a:t>Moment 2</a:t>
            </a:r>
          </a:p>
        </p:txBody>
      </p:sp>
      <p:graphicFrame>
        <p:nvGraphicFramePr>
          <p:cNvPr id="255002" name="Group 26"/>
          <p:cNvGraphicFramePr>
            <a:graphicFrameLocks noGrp="1"/>
          </p:cNvGraphicFramePr>
          <p:nvPr>
            <p:ph type="tbl" idx="1"/>
          </p:nvPr>
        </p:nvGraphicFramePr>
        <p:xfrm>
          <a:off x="457200" y="1600200"/>
          <a:ext cx="8362950" cy="4186746"/>
        </p:xfrm>
        <a:graphic>
          <a:graphicData uri="http://schemas.openxmlformats.org/drawingml/2006/table">
            <a:tbl>
              <a:tblPr/>
              <a:tblGrid>
                <a:gridCol w="4181475">
                  <a:extLst>
                    <a:ext uri="{9D8B030D-6E8A-4147-A177-3AD203B41FA5}">
                      <a16:colId xmlns:a16="http://schemas.microsoft.com/office/drawing/2014/main" val="20000"/>
                    </a:ext>
                  </a:extLst>
                </a:gridCol>
                <a:gridCol w="4181475">
                  <a:extLst>
                    <a:ext uri="{9D8B030D-6E8A-4147-A177-3AD203B41FA5}">
                      <a16:colId xmlns:a16="http://schemas.microsoft.com/office/drawing/2014/main" val="20001"/>
                    </a:ext>
                  </a:extLst>
                </a:gridCol>
              </a:tblGrid>
              <a:tr h="5413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400" b="1" i="0" u="none" strike="noStrike" cap="none" normalizeH="0" baseline="0" dirty="0">
                          <a:ln>
                            <a:noFill/>
                          </a:ln>
                          <a:solidFill>
                            <a:schemeClr val="tx1"/>
                          </a:solidFill>
                          <a:effectLst/>
                          <a:latin typeface="Arial" charset="0"/>
                        </a:rPr>
                        <a:t>When: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400" b="1" i="0" u="none" strike="noStrike" cap="none" normalizeH="0" baseline="0" dirty="0">
                          <a:ln>
                            <a:noFill/>
                          </a:ln>
                          <a:solidFill>
                            <a:schemeClr val="tx1"/>
                          </a:solidFill>
                          <a:effectLst/>
                          <a:latin typeface="Arial" charset="0"/>
                        </a:rPr>
                        <a:t>Examples: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28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600" b="1" i="0" u="none" strike="noStrike" cap="none" normalizeH="0" baseline="0" dirty="0">
                          <a:ln>
                            <a:noFill/>
                          </a:ln>
                          <a:solidFill>
                            <a:schemeClr val="tx1"/>
                          </a:solidFill>
                          <a:effectLst/>
                          <a:latin typeface="Arial" charset="0"/>
                        </a:rPr>
                        <a:t>Before insertion of, or disruption to, the circuit of an invasive medical device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600" b="1" i="0" u="none" strike="noStrike" cap="none" normalizeH="0" baseline="0" dirty="0">
                          <a:ln>
                            <a:noFill/>
                          </a:ln>
                          <a:solidFill>
                            <a:schemeClr val="tx1"/>
                          </a:solidFill>
                          <a:effectLst/>
                          <a:latin typeface="Arial" charset="0"/>
                        </a:rPr>
                        <a:t>Procedures involving the following: ETT, Tracheostomy, Nasopharyngeal airways, Suctioning of airways, Urinary catheter, Colostomy/ileostomy, Vascular access systems, Invasive monitoring devices, Wound drains, PEG tube, NGT, Secretion aspiration</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AU" sz="1600" b="1"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1"/>
                  </a:ext>
                </a:extLst>
              </a:tr>
              <a:tr h="1327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600" b="1" i="0" u="none" strike="noStrike" cap="none" normalizeH="0" baseline="0" dirty="0">
                          <a:ln>
                            <a:noFill/>
                          </a:ln>
                          <a:solidFill>
                            <a:schemeClr val="tx1"/>
                          </a:solidFill>
                          <a:effectLst/>
                          <a:latin typeface="Arial" charset="0"/>
                        </a:rPr>
                        <a:t>Before any assessment, treatment and patient care where contact is made with non-intact skin or mucous membranes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600" b="1" i="0" u="none" strike="noStrike" cap="none" normalizeH="0" baseline="0" dirty="0">
                          <a:ln>
                            <a:noFill/>
                          </a:ln>
                          <a:solidFill>
                            <a:schemeClr val="tx1"/>
                          </a:solidFill>
                          <a:effectLst/>
                          <a:latin typeface="Arial" charset="0"/>
                        </a:rPr>
                        <a:t>Wound dressings, Burns dressings, Surgical procedures, Digital rectal examination, Invasive obstetric and gynaecological examinations and procedures, Digital assessment of newborns palate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ChangeArrowheads="1"/>
          </p:cNvSpPr>
          <p:nvPr/>
        </p:nvSpPr>
        <p:spPr bwMode="auto">
          <a:xfrm>
            <a:off x="0" y="118373"/>
            <a:ext cx="9144000" cy="646331"/>
          </a:xfrm>
          <a:prstGeom prst="rect">
            <a:avLst/>
          </a:prstGeom>
          <a:noFill/>
          <a:ln w="9525">
            <a:noFill/>
            <a:miter lim="800000"/>
            <a:headEnd/>
            <a:tailEnd/>
          </a:ln>
        </p:spPr>
        <p:txBody>
          <a:bodyPr wrap="square">
            <a:spAutoFit/>
          </a:bodyPr>
          <a:lstStyle/>
          <a:p>
            <a:pPr algn="ctr">
              <a:spcBef>
                <a:spcPct val="20000"/>
              </a:spcBef>
            </a:pPr>
            <a:r>
              <a:rPr lang="en-AU" sz="3600" dirty="0">
                <a:solidFill>
                  <a:schemeClr val="bg1"/>
                </a:solidFill>
                <a:latin typeface="Arial Black" pitchFamily="34" charset="0"/>
              </a:rPr>
              <a:t>Two Zones</a:t>
            </a:r>
          </a:p>
        </p:txBody>
      </p:sp>
      <p:sp>
        <p:nvSpPr>
          <p:cNvPr id="18439" name="Text Box 7"/>
          <p:cNvSpPr txBox="1">
            <a:spLocks noChangeArrowheads="1"/>
          </p:cNvSpPr>
          <p:nvPr/>
        </p:nvSpPr>
        <p:spPr bwMode="auto">
          <a:xfrm>
            <a:off x="5219700" y="2060575"/>
            <a:ext cx="3606800" cy="519113"/>
          </a:xfrm>
          <a:prstGeom prst="rect">
            <a:avLst/>
          </a:prstGeom>
          <a:noFill/>
          <a:ln w="9525">
            <a:noFill/>
            <a:miter lim="800000"/>
            <a:headEnd/>
            <a:tailEnd/>
          </a:ln>
        </p:spPr>
        <p:txBody>
          <a:bodyPr>
            <a:spAutoFit/>
          </a:bodyPr>
          <a:lstStyle/>
          <a:p>
            <a:pPr>
              <a:buBlip>
                <a:blip r:embed="rId3"/>
              </a:buBlip>
              <a:defRPr/>
            </a:pPr>
            <a:r>
              <a:rPr lang="en-AU" sz="2800" b="0" dirty="0">
                <a:solidFill>
                  <a:srgbClr val="FF8A00"/>
                </a:solidFill>
                <a:latin typeface="+mn-lt"/>
              </a:rPr>
              <a:t>The Patient Zone:</a:t>
            </a:r>
          </a:p>
        </p:txBody>
      </p:sp>
      <p:sp>
        <p:nvSpPr>
          <p:cNvPr id="10" name="TextBox 9"/>
          <p:cNvSpPr txBox="1">
            <a:spLocks noChangeArrowheads="1"/>
          </p:cNvSpPr>
          <p:nvPr/>
        </p:nvSpPr>
        <p:spPr bwMode="auto">
          <a:xfrm>
            <a:off x="5643563" y="3000375"/>
            <a:ext cx="3500437" cy="1569660"/>
          </a:xfrm>
          <a:prstGeom prst="rect">
            <a:avLst/>
          </a:prstGeom>
          <a:noFill/>
          <a:ln w="9525">
            <a:noFill/>
            <a:miter lim="800000"/>
            <a:headEnd/>
            <a:tailEnd/>
          </a:ln>
        </p:spPr>
        <p:txBody>
          <a:bodyPr>
            <a:spAutoFit/>
          </a:bodyPr>
          <a:lstStyle/>
          <a:p>
            <a:pPr marL="0" lvl="1">
              <a:buBlip>
                <a:blip r:embed="rId3"/>
              </a:buBlip>
            </a:pPr>
            <a:r>
              <a:rPr lang="en-AU" sz="2400" b="0" dirty="0">
                <a:solidFill>
                  <a:srgbClr val="FF8A00"/>
                </a:solidFill>
              </a:rPr>
              <a:t>The patient’s</a:t>
            </a:r>
          </a:p>
          <a:p>
            <a:pPr marL="0" lvl="1"/>
            <a:r>
              <a:rPr lang="en-AU" sz="2400" b="0" dirty="0">
                <a:solidFill>
                  <a:srgbClr val="FF8A00"/>
                </a:solidFill>
              </a:rPr>
              <a:t>   immediate</a:t>
            </a:r>
          </a:p>
          <a:p>
            <a:pPr marL="0" lvl="1"/>
            <a:r>
              <a:rPr lang="en-AU" sz="2400" b="0" dirty="0">
                <a:solidFill>
                  <a:srgbClr val="FF8A00"/>
                </a:solidFill>
              </a:rPr>
              <a:t>   surroundings</a:t>
            </a:r>
          </a:p>
          <a:p>
            <a:endParaRPr lang="en-AU" sz="2400" dirty="0">
              <a:solidFill>
                <a:srgbClr val="FF8A00"/>
              </a:solidFill>
            </a:endParaRPr>
          </a:p>
        </p:txBody>
      </p:sp>
      <p:sp>
        <p:nvSpPr>
          <p:cNvPr id="15" name="TextBox 14"/>
          <p:cNvSpPr txBox="1">
            <a:spLocks noChangeArrowheads="1"/>
          </p:cNvSpPr>
          <p:nvPr/>
        </p:nvSpPr>
        <p:spPr bwMode="auto">
          <a:xfrm>
            <a:off x="5643563" y="2571750"/>
            <a:ext cx="3000375" cy="830263"/>
          </a:xfrm>
          <a:prstGeom prst="rect">
            <a:avLst/>
          </a:prstGeom>
          <a:noFill/>
          <a:ln w="9525">
            <a:noFill/>
            <a:miter lim="800000"/>
            <a:headEnd/>
            <a:tailEnd/>
          </a:ln>
        </p:spPr>
        <p:txBody>
          <a:bodyPr>
            <a:spAutoFit/>
          </a:bodyPr>
          <a:lstStyle/>
          <a:p>
            <a:pPr marL="0" lvl="1">
              <a:buBlip>
                <a:blip r:embed="rId3"/>
              </a:buBlip>
            </a:pPr>
            <a:r>
              <a:rPr lang="en-AU" sz="2400" b="0" dirty="0">
                <a:solidFill>
                  <a:srgbClr val="FF8A00"/>
                </a:solidFill>
              </a:rPr>
              <a:t>The patient &amp;</a:t>
            </a:r>
          </a:p>
          <a:p>
            <a:pPr>
              <a:buBlip>
                <a:blip r:embed="rId3"/>
              </a:buBlip>
            </a:pPr>
            <a:endParaRPr lang="en-AU" sz="2400" dirty="0">
              <a:solidFill>
                <a:srgbClr val="FF8A00"/>
              </a:solidFill>
            </a:endParaRPr>
          </a:p>
        </p:txBody>
      </p:sp>
      <p:pic>
        <p:nvPicPr>
          <p:cNvPr id="3078" name="Picture 17" descr="ColorZonesSites.jpg"/>
          <p:cNvPicPr>
            <a:picLocks noChangeAspect="1"/>
          </p:cNvPicPr>
          <p:nvPr/>
        </p:nvPicPr>
        <p:blipFill>
          <a:blip r:embed="rId4" cstate="print"/>
          <a:srcRect/>
          <a:stretch>
            <a:fillRect/>
          </a:stretch>
        </p:blipFill>
        <p:spPr bwMode="auto">
          <a:xfrm>
            <a:off x="428625" y="1214438"/>
            <a:ext cx="4732338" cy="4572000"/>
          </a:xfrm>
          <a:prstGeom prst="rect">
            <a:avLst/>
          </a:prstGeom>
          <a:noFill/>
          <a:ln w="9525">
            <a:noFill/>
            <a:miter lim="800000"/>
            <a:headEnd/>
            <a:tailEnd/>
          </a:ln>
        </p:spPr>
      </p:pic>
      <p:pic>
        <p:nvPicPr>
          <p:cNvPr id="20" name="Picture 19" descr="ColorZonesSitesNoSurroundingsZonesSites.jpg"/>
          <p:cNvPicPr>
            <a:picLocks noChangeAspect="1"/>
          </p:cNvPicPr>
          <p:nvPr/>
        </p:nvPicPr>
        <p:blipFill>
          <a:blip r:embed="rId5" cstate="print"/>
          <a:srcRect/>
          <a:stretch>
            <a:fillRect/>
          </a:stretch>
        </p:blipFill>
        <p:spPr bwMode="auto">
          <a:xfrm>
            <a:off x="428625" y="1214438"/>
            <a:ext cx="4760913" cy="4572000"/>
          </a:xfrm>
          <a:prstGeom prst="rect">
            <a:avLst/>
          </a:prstGeom>
          <a:noFill/>
          <a:ln w="9525">
            <a:noFill/>
            <a:miter lim="800000"/>
            <a:headEnd/>
            <a:tailEnd/>
          </a:ln>
        </p:spPr>
      </p:pic>
      <p:pic>
        <p:nvPicPr>
          <p:cNvPr id="21" name="Picture 20" descr="NoCritsiteSurroundingsZonesSites.jpg"/>
          <p:cNvPicPr>
            <a:picLocks noChangeAspect="1"/>
          </p:cNvPicPr>
          <p:nvPr/>
        </p:nvPicPr>
        <p:blipFill>
          <a:blip r:embed="rId6" cstate="print"/>
          <a:srcRect/>
          <a:stretch>
            <a:fillRect/>
          </a:stretch>
        </p:blipFill>
        <p:spPr bwMode="auto">
          <a:xfrm>
            <a:off x="428625" y="1214438"/>
            <a:ext cx="4760913" cy="4572000"/>
          </a:xfrm>
          <a:prstGeom prst="rect">
            <a:avLst/>
          </a:prstGeom>
          <a:noFill/>
          <a:ln w="9525">
            <a:noFill/>
            <a:miter lim="800000"/>
            <a:headEnd/>
            <a:tailEnd/>
          </a:ln>
        </p:spPr>
      </p:pic>
      <p:pic>
        <p:nvPicPr>
          <p:cNvPr id="23" name="Picture 22" descr="ColorZonesSitesNotHighlighted.jpg"/>
          <p:cNvPicPr>
            <a:picLocks noChangeAspect="1"/>
          </p:cNvPicPr>
          <p:nvPr/>
        </p:nvPicPr>
        <p:blipFill>
          <a:blip r:embed="rId7" cstate="print"/>
          <a:srcRect/>
          <a:stretch>
            <a:fillRect/>
          </a:stretch>
        </p:blipFill>
        <p:spPr bwMode="auto">
          <a:xfrm>
            <a:off x="428625" y="1214438"/>
            <a:ext cx="4760913" cy="4572000"/>
          </a:xfrm>
          <a:prstGeom prst="rect">
            <a:avLst/>
          </a:prstGeom>
          <a:noFill/>
          <a:ln w="9525">
            <a:noFill/>
            <a:miter lim="800000"/>
            <a:headEnd/>
            <a:tailEnd/>
          </a:ln>
        </p:spPr>
      </p:pic>
      <p:pic>
        <p:nvPicPr>
          <p:cNvPr id="13" name="Picture 12" descr="ColorZonesSites.jpg"/>
          <p:cNvPicPr>
            <a:picLocks noChangeAspect="1"/>
          </p:cNvPicPr>
          <p:nvPr/>
        </p:nvPicPr>
        <p:blipFill>
          <a:blip r:embed="rId8" cstate="print"/>
          <a:srcRect/>
          <a:stretch>
            <a:fillRect/>
          </a:stretch>
        </p:blipFill>
        <p:spPr bwMode="auto">
          <a:xfrm>
            <a:off x="428625" y="1214438"/>
            <a:ext cx="4732338" cy="4572000"/>
          </a:xfrm>
          <a:prstGeom prst="rect">
            <a:avLst/>
          </a:prstGeom>
          <a:noFill/>
          <a:ln w="9525">
            <a:noFill/>
            <a:miter lim="800000"/>
            <a:headEnd/>
            <a:tailEnd/>
          </a:ln>
        </p:spPr>
      </p:pic>
      <p:pic>
        <p:nvPicPr>
          <p:cNvPr id="16" name="Picture 15" descr="CritSitesZonesSites.jpg"/>
          <p:cNvPicPr>
            <a:picLocks noChangeAspect="1"/>
          </p:cNvPicPr>
          <p:nvPr/>
        </p:nvPicPr>
        <p:blipFill>
          <a:blip r:embed="rId9" cstate="print"/>
          <a:srcRect/>
          <a:stretch>
            <a:fillRect/>
          </a:stretch>
        </p:blipFill>
        <p:spPr bwMode="auto">
          <a:xfrm>
            <a:off x="428625" y="1214438"/>
            <a:ext cx="4746625" cy="4572000"/>
          </a:xfrm>
          <a:prstGeom prst="rect">
            <a:avLst/>
          </a:prstGeom>
          <a:noFill/>
          <a:ln w="9525">
            <a:noFill/>
            <a:miter lim="800000"/>
            <a:headEnd/>
            <a:tailEnd/>
          </a:ln>
        </p:spPr>
      </p:pic>
      <p:pic>
        <p:nvPicPr>
          <p:cNvPr id="25" name="Picture 24" descr="ZonesSites.jpg"/>
          <p:cNvPicPr>
            <a:picLocks noChangeAspect="1"/>
          </p:cNvPicPr>
          <p:nvPr/>
        </p:nvPicPr>
        <p:blipFill>
          <a:blip r:embed="rId10" cstate="print"/>
          <a:srcRect/>
          <a:stretch>
            <a:fillRect/>
          </a:stretch>
        </p:blipFill>
        <p:spPr bwMode="auto">
          <a:xfrm>
            <a:off x="428625" y="1214438"/>
            <a:ext cx="4760913" cy="4572000"/>
          </a:xfrm>
          <a:prstGeom prst="rect">
            <a:avLst/>
          </a:prstGeom>
          <a:noFill/>
          <a:ln w="9525">
            <a:noFill/>
            <a:miter lim="800000"/>
            <a:headEnd/>
            <a:tailEnd/>
          </a:ln>
        </p:spPr>
      </p:pic>
      <p:sp>
        <p:nvSpPr>
          <p:cNvPr id="26" name="TextBox 25"/>
          <p:cNvSpPr txBox="1"/>
          <p:nvPr/>
        </p:nvSpPr>
        <p:spPr>
          <a:xfrm>
            <a:off x="5214938" y="1340768"/>
            <a:ext cx="3929062" cy="523220"/>
          </a:xfrm>
          <a:prstGeom prst="rect">
            <a:avLst/>
          </a:prstGeom>
          <a:noFill/>
        </p:spPr>
        <p:txBody>
          <a:bodyPr>
            <a:spAutoFit/>
          </a:bodyPr>
          <a:lstStyle/>
          <a:p>
            <a:pPr>
              <a:buBlip>
                <a:blip r:embed="rId3"/>
              </a:buBlip>
              <a:defRPr/>
            </a:pPr>
            <a:r>
              <a:rPr lang="en-AU" sz="2800" b="0" dirty="0">
                <a:solidFill>
                  <a:srgbClr val="11559A"/>
                </a:solidFill>
                <a:latin typeface="+mn-lt"/>
              </a:rPr>
              <a:t>The Healthcare Zone</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subTnLst>
                                    <p:set>
                                      <p:cBhvr override="childStyle">
                                        <p:cTn dur="1" fill="hold" display="0" masterRel="nextClick" afterEffect="1"/>
                                        <p:tgtEl>
                                          <p:spTgt spid="23"/>
                                        </p:tgtEl>
                                        <p:attrNameLst>
                                          <p:attrName>style.visibility</p:attrName>
                                        </p:attrNameLst>
                                      </p:cBhvr>
                                      <p:to>
                                        <p:strVal val="hidden"/>
                                      </p:to>
                                    </p:set>
                                  </p:subTnLst>
                                </p:cTn>
                              </p:par>
                              <p:par>
                                <p:cTn id="11" presetID="1" presetClass="entr" presetSubtype="0" fill="hold" grpId="0" nodeType="withEffect">
                                  <p:stCondLst>
                                    <p:cond delay="0"/>
                                  </p:stCondLst>
                                  <p:childTnLst>
                                    <p:set>
                                      <p:cBhvr>
                                        <p:cTn id="12" dur="1" fill="hold">
                                          <p:stCondLst>
                                            <p:cond delay="0"/>
                                          </p:stCondLst>
                                        </p:cTn>
                                        <p:tgtEl>
                                          <p:spTgt spid="1843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subTnLst>
                                    <p:set>
                                      <p:cBhvr override="childStyle">
                                        <p:cTn dur="1" fill="hold" display="0" masterRel="nextClick" afterEffect="1"/>
                                        <p:tgtEl>
                                          <p:spTgt spid="21"/>
                                        </p:tgtEl>
                                        <p:attrNameLst>
                                          <p:attrName>style.visibility</p:attrName>
                                        </p:attrNameLst>
                                      </p:cBhvr>
                                      <p:to>
                                        <p:strVal val="hidden"/>
                                      </p:to>
                                    </p:set>
                                  </p:sub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9" grpId="0"/>
      <p:bldP spid="10" grpId="0"/>
      <p:bldP spid="15" grpId="0"/>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0"/>
            <a:ext cx="8362950" cy="908720"/>
          </a:xfrm>
        </p:spPr>
        <p:txBody>
          <a:bodyPr/>
          <a:lstStyle/>
          <a:p>
            <a:pPr eaLnBrk="1" hangingPunct="1">
              <a:lnSpc>
                <a:spcPct val="100000"/>
              </a:lnSpc>
            </a:pPr>
            <a:r>
              <a:rPr lang="en-AU" b="0" dirty="0">
                <a:cs typeface="Calibri" panose="020F0502020204030204" pitchFamily="34" charset="0"/>
              </a:rPr>
              <a:t>Moment 2 - Dental</a:t>
            </a:r>
          </a:p>
        </p:txBody>
      </p:sp>
      <p:graphicFrame>
        <p:nvGraphicFramePr>
          <p:cNvPr id="252971" name="Group 43"/>
          <p:cNvGraphicFramePr>
            <a:graphicFrameLocks noGrp="1"/>
          </p:cNvGraphicFramePr>
          <p:nvPr>
            <p:ph type="tbl" idx="1"/>
            <p:extLst>
              <p:ext uri="{D42A27DB-BD31-4B8C-83A1-F6EECF244321}">
                <p14:modId xmlns:p14="http://schemas.microsoft.com/office/powerpoint/2010/main" val="438759114"/>
              </p:ext>
            </p:extLst>
          </p:nvPr>
        </p:nvGraphicFramePr>
        <p:xfrm>
          <a:off x="251520" y="1124744"/>
          <a:ext cx="8362950" cy="4201161"/>
        </p:xfrm>
        <a:graphic>
          <a:graphicData uri="http://schemas.openxmlformats.org/drawingml/2006/table">
            <a:tbl>
              <a:tblPr/>
              <a:tblGrid>
                <a:gridCol w="4181475">
                  <a:extLst>
                    <a:ext uri="{9D8B030D-6E8A-4147-A177-3AD203B41FA5}">
                      <a16:colId xmlns:a16="http://schemas.microsoft.com/office/drawing/2014/main" val="20000"/>
                    </a:ext>
                  </a:extLst>
                </a:gridCol>
                <a:gridCol w="4181475">
                  <a:extLst>
                    <a:ext uri="{9D8B030D-6E8A-4147-A177-3AD203B41FA5}">
                      <a16:colId xmlns:a16="http://schemas.microsoft.com/office/drawing/2014/main" val="20001"/>
                    </a:ext>
                  </a:extLst>
                </a:gridCol>
              </a:tblGrid>
              <a:tr h="5413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When: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Examples: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71563">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AU" sz="1800" b="1" kern="1200" dirty="0">
                          <a:solidFill>
                            <a:schemeClr val="tx1"/>
                          </a:solidFill>
                          <a:latin typeface="Calibri" panose="020F0502020204030204" pitchFamily="34" charset="0"/>
                          <a:ea typeface="+mn-ea"/>
                          <a:cs typeface="Calibri" panose="020F0502020204030204" pitchFamily="34" charset="0"/>
                        </a:rPr>
                        <a:t>The use of an instrument in a patient’s mouth where there is the likelihood of penetration of tissue or cavity; or contact with non-intact mucosa or non intact skin. </a:t>
                      </a:r>
                      <a:endParaRPr kumimoji="0" lang="en-AU"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AU" sz="1800" kern="1200" dirty="0">
                          <a:solidFill>
                            <a:schemeClr val="tx1"/>
                          </a:solidFill>
                          <a:latin typeface="Calibri" panose="020F0502020204030204" pitchFamily="34" charset="0"/>
                          <a:ea typeface="+mn-ea"/>
                          <a:cs typeface="Calibri" panose="020F0502020204030204" pitchFamily="34" charset="0"/>
                        </a:rPr>
                        <a:t>All dental procedures including –Invasive examinations, restoration/s, extractions</a:t>
                      </a:r>
                      <a:endParaRPr kumimoji="0" lang="en-AU" sz="16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1"/>
                  </a:ext>
                </a:extLst>
              </a:tr>
              <a:tr h="1254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Preparation and administration of any medications or materials </a:t>
                      </a:r>
                      <a:r>
                        <a:rPr lang="en-AU" sz="1800" b="1" kern="1200" dirty="0">
                          <a:solidFill>
                            <a:schemeClr val="tx1"/>
                          </a:solidFill>
                          <a:latin typeface="Calibri" panose="020F0502020204030204" pitchFamily="34" charset="0"/>
                          <a:ea typeface="+mn-ea"/>
                          <a:cs typeface="Calibri" panose="020F0502020204030204" pitchFamily="34" charset="0"/>
                        </a:rPr>
                        <a:t>for any oral health/dental procedure</a:t>
                      </a:r>
                      <a:endParaRPr kumimoji="0" lang="en-AU"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AU" sz="1800" i="0" kern="1200" dirty="0">
                          <a:solidFill>
                            <a:schemeClr val="tx1"/>
                          </a:solidFill>
                          <a:latin typeface="Calibri" panose="020F0502020204030204" pitchFamily="34" charset="0"/>
                          <a:ea typeface="+mn-ea"/>
                          <a:cs typeface="Calibri" panose="020F0502020204030204" pitchFamily="34" charset="0"/>
                        </a:rPr>
                        <a:t>Administering topical medication such as fluoride, topical anaesthetic, </a:t>
                      </a:r>
                      <a:r>
                        <a:rPr kumimoji="0" lang="en-AU"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local anaesthetic or </a:t>
                      </a:r>
                      <a:r>
                        <a:rPr lang="en-AU" sz="1800" i="0" kern="1200" dirty="0">
                          <a:solidFill>
                            <a:schemeClr val="tx1"/>
                          </a:solidFill>
                          <a:latin typeface="Calibri" panose="020F0502020204030204" pitchFamily="34" charset="0"/>
                          <a:ea typeface="+mn-ea"/>
                          <a:cs typeface="Calibri" panose="020F0502020204030204" pitchFamily="34" charset="0"/>
                        </a:rPr>
                        <a:t>tooth mousse</a:t>
                      </a:r>
                      <a:r>
                        <a:rPr lang="en-AU" sz="1800" i="0" kern="1200" baseline="0" dirty="0">
                          <a:solidFill>
                            <a:schemeClr val="tx1"/>
                          </a:solidFill>
                          <a:latin typeface="Calibri" panose="020F0502020204030204" pitchFamily="34" charset="0"/>
                          <a:ea typeface="+mn-ea"/>
                          <a:cs typeface="Calibri" panose="020F0502020204030204" pitchFamily="34" charset="0"/>
                        </a:rPr>
                        <a:t> or </a:t>
                      </a:r>
                      <a:r>
                        <a:rPr lang="en-AU" sz="1800" kern="1200" dirty="0">
                          <a:solidFill>
                            <a:schemeClr val="tx1"/>
                          </a:solidFill>
                          <a:latin typeface="Calibri" panose="020F0502020204030204" pitchFamily="34" charset="0"/>
                          <a:ea typeface="+mn-ea"/>
                          <a:cs typeface="Calibri" panose="020F0502020204030204" pitchFamily="34" charset="0"/>
                        </a:rPr>
                        <a:t>Restorative materials used for restoration</a:t>
                      </a:r>
                      <a:r>
                        <a:rPr lang="en-AU" sz="1800" kern="1200" baseline="0" dirty="0">
                          <a:solidFill>
                            <a:schemeClr val="tx1"/>
                          </a:solidFill>
                          <a:latin typeface="Calibri" panose="020F0502020204030204" pitchFamily="34" charset="0"/>
                          <a:ea typeface="+mn-ea"/>
                          <a:cs typeface="Calibri" panose="020F0502020204030204" pitchFamily="34" charset="0"/>
                        </a:rPr>
                        <a:t> </a:t>
                      </a:r>
                      <a:r>
                        <a:rPr lang="en-AU" sz="1800" kern="1200" dirty="0">
                          <a:solidFill>
                            <a:schemeClr val="tx1"/>
                          </a:solidFill>
                          <a:latin typeface="Calibri" panose="020F0502020204030204" pitchFamily="34" charset="0"/>
                          <a:ea typeface="+mn-ea"/>
                          <a:cs typeface="Calibri" panose="020F0502020204030204" pitchFamily="34" charset="0"/>
                        </a:rPr>
                        <a:t>procedure.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08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Administration of medications </a:t>
                      </a:r>
                      <a:r>
                        <a:rPr lang="en-AU" sz="1800" b="1" kern="1200" dirty="0">
                          <a:solidFill>
                            <a:schemeClr val="tx1"/>
                          </a:solidFill>
                          <a:latin typeface="Calibri" panose="020F0502020204030204" pitchFamily="34" charset="0"/>
                          <a:ea typeface="+mn-ea"/>
                          <a:cs typeface="Calibri" panose="020F0502020204030204" pitchFamily="34" charset="0"/>
                        </a:rPr>
                        <a:t>where there is direct contact with non-intact mucous membrane</a:t>
                      </a:r>
                      <a:endParaRPr kumimoji="0" lang="en-AU"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AU" sz="16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372446991"/>
      </p:ext>
    </p:extLst>
  </p:cSld>
  <p:clrMapOvr>
    <a:masterClrMapping/>
  </p:clrMapOvr>
  <p:transition advClick="0"/>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AU" sz="3600" dirty="0"/>
              <a:t>Key Message for Moment 2</a:t>
            </a:r>
          </a:p>
        </p:txBody>
      </p:sp>
      <p:sp>
        <p:nvSpPr>
          <p:cNvPr id="169987" name="Rectangle 3"/>
          <p:cNvSpPr>
            <a:spLocks noGrp="1" noChangeArrowheads="1"/>
          </p:cNvSpPr>
          <p:nvPr>
            <p:ph idx="1"/>
          </p:nvPr>
        </p:nvSpPr>
        <p:spPr>
          <a:xfrm>
            <a:off x="179388" y="1628775"/>
            <a:ext cx="8785225" cy="4525963"/>
          </a:xfrm>
        </p:spPr>
        <p:txBody>
          <a:bodyPr/>
          <a:lstStyle/>
          <a:p>
            <a:pPr eaLnBrk="1" hangingPunct="1">
              <a:buFontTx/>
              <a:buNone/>
            </a:pPr>
            <a:r>
              <a:rPr lang="en-AU" dirty="0"/>
              <a:t>	Perform Hand Hygiene </a:t>
            </a:r>
            <a:r>
              <a:rPr lang="en-AU" u="sng" dirty="0"/>
              <a:t>immediately</a:t>
            </a:r>
            <a:r>
              <a:rPr lang="en-AU" dirty="0"/>
              <a:t> prior to a procedure</a:t>
            </a:r>
          </a:p>
          <a:p>
            <a:pPr lvl="1" eaLnBrk="1" hangingPunct="1"/>
            <a:r>
              <a:rPr lang="en-AU" dirty="0"/>
              <a:t>Once Hand Hygiene has been done, nothing else in the patient’s environment should be touched prior to the procedure starting</a:t>
            </a:r>
          </a:p>
          <a:p>
            <a:pPr eaLnBrk="1" hangingPunct="1">
              <a:buFontTx/>
              <a:buNone/>
            </a:pPr>
            <a:endParaRPr lang="en-AU" dirty="0"/>
          </a:p>
        </p:txBody>
      </p:sp>
    </p:spTree>
  </p:cSld>
  <p:clrMapOvr>
    <a:masterClrMapping/>
  </p:clrMapOvr>
  <p:transition advClick="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050"/>
          <p:cNvSpPr>
            <a:spLocks noGrp="1" noChangeArrowheads="1"/>
          </p:cNvSpPr>
          <p:nvPr>
            <p:ph type="title"/>
          </p:nvPr>
        </p:nvSpPr>
        <p:spPr>
          <a:xfrm>
            <a:off x="179512" y="404664"/>
            <a:ext cx="8229600" cy="1268760"/>
          </a:xfrm>
        </p:spPr>
        <p:txBody>
          <a:bodyPr/>
          <a:lstStyle/>
          <a:p>
            <a:pPr eaLnBrk="1" hangingPunct="1"/>
            <a:r>
              <a:rPr lang="en-AU" sz="3600" b="1" dirty="0"/>
              <a:t>Example: Moment 2</a:t>
            </a:r>
            <a:br>
              <a:rPr lang="en-AU" sz="2800" b="1" dirty="0">
                <a:solidFill>
                  <a:srgbClr val="4F78D6"/>
                </a:solidFill>
              </a:rPr>
            </a:br>
            <a:br>
              <a:rPr lang="en-AU" sz="2800" b="1" dirty="0">
                <a:solidFill>
                  <a:srgbClr val="4F78D6"/>
                </a:solidFill>
              </a:rPr>
            </a:br>
            <a:br>
              <a:rPr lang="en-AU" sz="2800" b="1" dirty="0">
                <a:solidFill>
                  <a:srgbClr val="4F78D6"/>
                </a:solidFill>
              </a:rPr>
            </a:br>
            <a:r>
              <a:rPr lang="en-AU" sz="2800" b="1" dirty="0">
                <a:solidFill>
                  <a:srgbClr val="4F78D6"/>
                </a:solidFill>
              </a:rPr>
              <a:t> </a:t>
            </a:r>
          </a:p>
        </p:txBody>
      </p:sp>
      <p:sp>
        <p:nvSpPr>
          <p:cNvPr id="29699" name="Rectangle 2051"/>
          <p:cNvSpPr>
            <a:spLocks noGrp="1" noChangeArrowheads="1"/>
          </p:cNvSpPr>
          <p:nvPr>
            <p:ph idx="1"/>
          </p:nvPr>
        </p:nvSpPr>
        <p:spPr>
          <a:xfrm>
            <a:off x="539552" y="1196752"/>
            <a:ext cx="8229600" cy="4525963"/>
          </a:xfrm>
        </p:spPr>
        <p:txBody>
          <a:bodyPr/>
          <a:lstStyle/>
          <a:p>
            <a:pPr marL="609600" indent="-609600" eaLnBrk="1" hangingPunct="1">
              <a:buNone/>
            </a:pPr>
            <a:r>
              <a:rPr lang="en-AU" dirty="0">
                <a:solidFill>
                  <a:srgbClr val="4F78D6"/>
                </a:solidFill>
              </a:rPr>
              <a:t>HCW performs subcutaneous injection</a:t>
            </a:r>
            <a:endParaRPr lang="en-AU" dirty="0"/>
          </a:p>
          <a:p>
            <a:pPr marL="609600" indent="-609600" eaLnBrk="1" hangingPunct="1"/>
            <a:endParaRPr lang="en-AU" sz="2800" dirty="0"/>
          </a:p>
          <a:p>
            <a:pPr marL="609600" indent="-609600" eaLnBrk="1" hangingPunct="1"/>
            <a:r>
              <a:rPr lang="en-AU" sz="2800" dirty="0"/>
              <a:t>Moment 2 – immediately prior to injecting patient</a:t>
            </a:r>
          </a:p>
          <a:p>
            <a:pPr marL="609600" indent="-609600" eaLnBrk="1" hangingPunct="1"/>
            <a:endParaRPr lang="en-AU" sz="2800" dirty="0"/>
          </a:p>
        </p:txBody>
      </p:sp>
    </p:spTree>
  </p:cSld>
  <p:clrMapOvr>
    <a:masterClrMapping/>
  </p:clrMapOvr>
  <p:transition advClick="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600" dirty="0"/>
              <a:t>M2 video</a:t>
            </a:r>
          </a:p>
        </p:txBody>
      </p:sp>
      <p:sp>
        <p:nvSpPr>
          <p:cNvPr id="4" name="Content Placeholder 3">
            <a:extLst>
              <a:ext uri="{FF2B5EF4-FFF2-40B4-BE49-F238E27FC236}">
                <a16:creationId xmlns:a16="http://schemas.microsoft.com/office/drawing/2014/main" id="{B01579FD-6E08-491F-885A-0FB157FC7E97}"/>
              </a:ext>
            </a:extLst>
          </p:cNvPr>
          <p:cNvSpPr>
            <a:spLocks noGrp="1"/>
          </p:cNvSpPr>
          <p:nvPr>
            <p:ph idx="1"/>
          </p:nvPr>
        </p:nvSpPr>
        <p:spPr/>
        <p:txBody>
          <a:bodyPr/>
          <a:lstStyle/>
          <a:p>
            <a:endParaRPr lang="en-GB" dirty="0"/>
          </a:p>
          <a:p>
            <a:endParaRPr lang="en-GB" dirty="0">
              <a:cs typeface="Arial"/>
            </a:endParaRPr>
          </a:p>
          <a:p>
            <a:pPr>
              <a:buChar char="•"/>
            </a:pPr>
            <a:endParaRPr lang="en-GB" dirty="0">
              <a:cs typeface="Arial"/>
            </a:endParaRPr>
          </a:p>
          <a:p>
            <a:pPr marL="0" indent="0">
              <a:buNone/>
            </a:pPr>
            <a:r>
              <a:rPr lang="en-GB" dirty="0">
                <a:cs typeface="Arial"/>
              </a:rPr>
              <a:t>                                 PLAY</a:t>
            </a:r>
          </a:p>
          <a:p>
            <a:pPr marL="0" indent="0">
              <a:buNone/>
            </a:pPr>
            <a:r>
              <a:rPr lang="en-GB" dirty="0">
                <a:highlight>
                  <a:srgbClr val="FFFF00"/>
                </a:highlight>
                <a:cs typeface="Arial"/>
              </a:rPr>
              <a:t>*add M2 video here</a:t>
            </a:r>
          </a:p>
        </p:txBody>
      </p:sp>
    </p:spTree>
  </p:cSld>
  <p:clrMapOvr>
    <a:masterClrMapping/>
  </p:clrMapOvr>
  <p:transition advClick="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9144000" cy="908720"/>
          </a:xfrm>
        </p:spPr>
        <p:txBody>
          <a:bodyPr/>
          <a:lstStyle/>
          <a:p>
            <a:pPr eaLnBrk="1" hangingPunct="1"/>
            <a:r>
              <a:rPr lang="en-AU" sz="3200" dirty="0">
                <a:latin typeface="Arial Black" pitchFamily="34" charset="0"/>
              </a:rPr>
              <a:t>Moment 3 </a:t>
            </a:r>
            <a:br>
              <a:rPr lang="en-AU" sz="2400" dirty="0">
                <a:latin typeface="Arial Black" pitchFamily="34" charset="0"/>
              </a:rPr>
            </a:br>
            <a:r>
              <a:rPr lang="en-AU" sz="2400" dirty="0">
                <a:latin typeface="Arial Black" pitchFamily="34" charset="0"/>
              </a:rPr>
              <a:t>After A Procedure or Body Fluid Exposure Risk</a:t>
            </a:r>
          </a:p>
        </p:txBody>
      </p:sp>
      <p:sp>
        <p:nvSpPr>
          <p:cNvPr id="14339" name="Rectangle 3"/>
          <p:cNvSpPr>
            <a:spLocks noGrp="1" noChangeArrowheads="1"/>
          </p:cNvSpPr>
          <p:nvPr>
            <p:ph sz="half" idx="1"/>
          </p:nvPr>
        </p:nvSpPr>
        <p:spPr>
          <a:xfrm>
            <a:off x="4716463" y="1556792"/>
            <a:ext cx="4427537" cy="4785395"/>
          </a:xfrm>
        </p:spPr>
        <p:txBody>
          <a:bodyPr/>
          <a:lstStyle/>
          <a:p>
            <a:pPr marL="0" indent="0" eaLnBrk="1" hangingPunct="1">
              <a:lnSpc>
                <a:spcPct val="90000"/>
              </a:lnSpc>
              <a:buFontTx/>
              <a:buNone/>
            </a:pPr>
            <a:r>
              <a:rPr lang="en-AU" b="1" dirty="0"/>
              <a:t>Performing hand hygiene prevents:</a:t>
            </a:r>
          </a:p>
          <a:p>
            <a:pPr marL="0" indent="0">
              <a:lnSpc>
                <a:spcPct val="90000"/>
              </a:lnSpc>
              <a:spcAft>
                <a:spcPts val="600"/>
              </a:spcAft>
              <a:buBlip>
                <a:blip r:embed="rId3"/>
              </a:buBlip>
            </a:pPr>
            <a:r>
              <a:rPr lang="en-AU" dirty="0"/>
              <a:t> </a:t>
            </a:r>
            <a:r>
              <a:rPr lang="en-AU" sz="2400" dirty="0"/>
              <a:t>Transmission of    </a:t>
            </a:r>
            <a:br>
              <a:rPr lang="en-AU" sz="2400" dirty="0"/>
            </a:br>
            <a:r>
              <a:rPr lang="en-AU" sz="2400" dirty="0"/>
              <a:t>    microorganisms from a </a:t>
            </a:r>
            <a:br>
              <a:rPr lang="en-AU" sz="2400" dirty="0"/>
            </a:br>
            <a:r>
              <a:rPr lang="en-AU" sz="2400" dirty="0"/>
              <a:t>    colonised to clean site</a:t>
            </a:r>
          </a:p>
          <a:p>
            <a:pPr marL="0" indent="0" eaLnBrk="1" hangingPunct="1">
              <a:lnSpc>
                <a:spcPct val="90000"/>
              </a:lnSpc>
              <a:spcAft>
                <a:spcPts val="600"/>
              </a:spcAft>
              <a:buBlip>
                <a:blip r:embed="rId3"/>
              </a:buBlip>
            </a:pPr>
            <a:r>
              <a:rPr lang="en-AU" sz="2400" dirty="0"/>
              <a:t>  C</a:t>
            </a:r>
            <a:r>
              <a:rPr lang="en-AU" sz="2400" b="1" dirty="0"/>
              <a:t>olonisation/infection in </a:t>
            </a:r>
            <a:br>
              <a:rPr lang="en-AU" sz="2400" b="1" dirty="0"/>
            </a:br>
            <a:r>
              <a:rPr lang="en-AU" sz="2400" b="1" dirty="0"/>
              <a:t>    HCWs</a:t>
            </a:r>
          </a:p>
          <a:p>
            <a:pPr marL="0" indent="0" eaLnBrk="1" hangingPunct="1">
              <a:lnSpc>
                <a:spcPct val="90000"/>
              </a:lnSpc>
              <a:spcAft>
                <a:spcPts val="600"/>
              </a:spcAft>
              <a:buBlip>
                <a:blip r:embed="rId3"/>
              </a:buBlip>
            </a:pPr>
            <a:r>
              <a:rPr lang="en-AU" sz="2400" b="1" dirty="0"/>
              <a:t>  Contamination of the </a:t>
            </a:r>
            <a:br>
              <a:rPr lang="en-AU" sz="2400" b="1" dirty="0"/>
            </a:br>
            <a:r>
              <a:rPr lang="en-AU" sz="2400" b="1" dirty="0"/>
              <a:t>     healthcare zone</a:t>
            </a:r>
          </a:p>
        </p:txBody>
      </p:sp>
      <p:pic>
        <p:nvPicPr>
          <p:cNvPr id="14340" name="Picture 9" descr="5Mopaque3"/>
          <p:cNvPicPr>
            <a:picLocks noChangeAspect="1" noChangeArrowheads="1"/>
          </p:cNvPicPr>
          <p:nvPr/>
        </p:nvPicPr>
        <p:blipFill>
          <a:blip r:embed="rId4" cstate="print"/>
          <a:srcRect/>
          <a:stretch>
            <a:fillRect/>
          </a:stretch>
        </p:blipFill>
        <p:spPr bwMode="auto">
          <a:xfrm>
            <a:off x="11113" y="1741488"/>
            <a:ext cx="4692650" cy="3981450"/>
          </a:xfrm>
          <a:prstGeom prst="rect">
            <a:avLst/>
          </a:prstGeom>
          <a:noFill/>
          <a:ln w="9525">
            <a:noFill/>
            <a:miter lim="800000"/>
            <a:headEnd/>
            <a:tailEnd/>
          </a:ln>
        </p:spPr>
      </p:pic>
    </p:spTree>
  </p:cSld>
  <p:clrMapOvr>
    <a:masterClrMapping/>
  </p:clrMapOvr>
  <p:transition advClick="0"/>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4"/>
          <p:cNvSpPr>
            <a:spLocks noChangeArrowheads="1"/>
          </p:cNvSpPr>
          <p:nvPr/>
        </p:nvSpPr>
        <p:spPr bwMode="auto">
          <a:xfrm>
            <a:off x="467544" y="1916832"/>
            <a:ext cx="8229600" cy="1905000"/>
          </a:xfrm>
          <a:prstGeom prst="rect">
            <a:avLst/>
          </a:prstGeom>
          <a:noFill/>
          <a:ln w="9525">
            <a:noFill/>
            <a:miter lim="800000"/>
            <a:headEnd/>
            <a:tailEnd/>
          </a:ln>
        </p:spPr>
        <p:txBody>
          <a:bodyPr/>
          <a:lstStyle/>
          <a:p>
            <a:pPr marL="342900" indent="-342900">
              <a:spcBef>
                <a:spcPct val="20000"/>
              </a:spcBef>
            </a:pPr>
            <a:r>
              <a:rPr lang="en-US" sz="3200" dirty="0"/>
              <a:t>	</a:t>
            </a:r>
            <a:r>
              <a:rPr lang="en-US" sz="3200" dirty="0">
                <a:solidFill>
                  <a:srgbClr val="11559A"/>
                </a:solidFill>
              </a:rPr>
              <a:t>Any situation where contact with body fluids may occur.  Such contact may pose a contamination risk to either the HCW or the environment</a:t>
            </a:r>
            <a:endParaRPr lang="en-AU" sz="3200" dirty="0">
              <a:solidFill>
                <a:srgbClr val="11559A"/>
              </a:solidFill>
            </a:endParaRPr>
          </a:p>
        </p:txBody>
      </p:sp>
      <p:sp>
        <p:nvSpPr>
          <p:cNvPr id="31747" name="Rectangle 5"/>
          <p:cNvSpPr>
            <a:spLocks noChangeArrowheads="1"/>
          </p:cNvSpPr>
          <p:nvPr/>
        </p:nvSpPr>
        <p:spPr bwMode="auto">
          <a:xfrm>
            <a:off x="468313" y="1"/>
            <a:ext cx="8229600" cy="908719"/>
          </a:xfrm>
          <a:prstGeom prst="rect">
            <a:avLst/>
          </a:prstGeom>
          <a:noFill/>
          <a:ln w="9525">
            <a:noFill/>
            <a:miter lim="800000"/>
            <a:headEnd/>
            <a:tailEnd/>
          </a:ln>
        </p:spPr>
        <p:txBody>
          <a:bodyPr anchor="ctr"/>
          <a:lstStyle/>
          <a:p>
            <a:pPr algn="ctr"/>
            <a:r>
              <a:rPr lang="en-US" sz="3600" dirty="0">
                <a:solidFill>
                  <a:schemeClr val="bg1"/>
                </a:solidFill>
                <a:latin typeface="+mj-lt"/>
              </a:rPr>
              <a:t>Body Fluid Exposure Risk</a:t>
            </a:r>
            <a:endParaRPr lang="en-AU" sz="3600" dirty="0">
              <a:solidFill>
                <a:schemeClr val="bg1"/>
              </a:solidFill>
              <a:latin typeface="+mj-lt"/>
            </a:endParaRPr>
          </a:p>
        </p:txBody>
      </p:sp>
    </p:spTree>
  </p:cSld>
  <p:clrMapOvr>
    <a:masterClrMapping/>
  </p:clrMapOvr>
  <p:transition advClick="0"/>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0"/>
            <a:ext cx="9144000" cy="908720"/>
          </a:xfrm>
        </p:spPr>
        <p:txBody>
          <a:bodyPr lIns="90000" tIns="46800" rIns="90000" bIns="46800">
            <a:normAutofit fontScale="90000"/>
          </a:bodyPr>
          <a:lstStyle/>
          <a:p>
            <a:pPr defTabSz="449263" eaLnBrk="1" hangingPunct="1">
              <a:buFont typeface="Arial Unicode MS" pitchFamily="34" charset="-128"/>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latin typeface="Arial Black" pitchFamily="34" charset="0"/>
                <a:ea typeface="Arial Unicode MS" pitchFamily="34" charset="-128"/>
                <a:cs typeface="Arial Unicode MS" pitchFamily="34" charset="-128"/>
              </a:rPr>
              <a:t>Actual or potential contact with:</a:t>
            </a:r>
            <a:endParaRPr lang="en-GB" dirty="0">
              <a:latin typeface="Arial Unicode MS" pitchFamily="34" charset="-128"/>
              <a:ea typeface="Arial Unicode MS" pitchFamily="34" charset="-128"/>
              <a:cs typeface="Arial Unicode MS" pitchFamily="34" charset="-128"/>
            </a:endParaRPr>
          </a:p>
        </p:txBody>
      </p:sp>
      <p:sp>
        <p:nvSpPr>
          <p:cNvPr id="32771" name="Rectangle 3"/>
          <p:cNvSpPr>
            <a:spLocks noGrp="1" noChangeArrowheads="1"/>
          </p:cNvSpPr>
          <p:nvPr>
            <p:ph sz="half" idx="1"/>
          </p:nvPr>
        </p:nvSpPr>
        <p:spPr>
          <a:xfrm>
            <a:off x="381000" y="1311523"/>
            <a:ext cx="7831138" cy="4565749"/>
          </a:xfrm>
        </p:spPr>
        <p:txBody>
          <a:bodyPr lIns="90000" tIns="46800" rIns="90000" bIns="46800"/>
          <a:lstStyle/>
          <a:p>
            <a:pPr marL="341313" indent="-341313" defTabSz="449263" eaLnBrk="1" hangingPunct="1">
              <a:spcBef>
                <a:spcPts val="600"/>
              </a:spcBef>
              <a:buBlip>
                <a:blip r:embed="rId3"/>
              </a:buBlip>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dirty="0">
                <a:ea typeface="Arial Unicode MS" pitchFamily="34" charset="-128"/>
                <a:cs typeface="Arial Unicode MS" pitchFamily="34" charset="-128"/>
              </a:rPr>
              <a:t>Blood, Lochia</a:t>
            </a:r>
          </a:p>
          <a:p>
            <a:pPr marL="341313" indent="-341313" defTabSz="449263" eaLnBrk="1" hangingPunct="1">
              <a:spcBef>
                <a:spcPts val="600"/>
              </a:spcBef>
              <a:buBlip>
                <a:blip r:embed="rId3"/>
              </a:buBlip>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dirty="0">
                <a:ea typeface="Arial Unicode MS" pitchFamily="34" charset="-128"/>
                <a:cs typeface="Arial Unicode MS" pitchFamily="34" charset="-128"/>
              </a:rPr>
              <a:t>Saliva or tears</a:t>
            </a:r>
          </a:p>
          <a:p>
            <a:pPr marL="341313" indent="-341313" defTabSz="449263" eaLnBrk="1" hangingPunct="1">
              <a:spcBef>
                <a:spcPts val="600"/>
              </a:spcBef>
              <a:buBlip>
                <a:blip r:embed="rId3"/>
              </a:buBlip>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dirty="0">
                <a:ea typeface="Arial Unicode MS" pitchFamily="34" charset="-128"/>
                <a:cs typeface="Arial Unicode MS" pitchFamily="34" charset="-128"/>
              </a:rPr>
              <a:t>Mucous, wax, or pus</a:t>
            </a:r>
          </a:p>
          <a:p>
            <a:pPr marL="341313" indent="-341313" defTabSz="449263" eaLnBrk="1" hangingPunct="1">
              <a:spcBef>
                <a:spcPts val="600"/>
              </a:spcBef>
              <a:buBlip>
                <a:blip r:embed="rId3"/>
              </a:buBlip>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dirty="0">
                <a:ea typeface="Arial Unicode MS" pitchFamily="34" charset="-128"/>
                <a:cs typeface="Arial Unicode MS" pitchFamily="34" charset="-128"/>
              </a:rPr>
              <a:t>Breast milk, </a:t>
            </a:r>
            <a:r>
              <a:rPr lang="en-AU" sz="2400" dirty="0"/>
              <a:t>Colostrum</a:t>
            </a:r>
            <a:endParaRPr lang="en-GB" sz="2400" dirty="0">
              <a:ea typeface="Arial Unicode MS" pitchFamily="34" charset="-128"/>
              <a:cs typeface="Arial Unicode MS" pitchFamily="34" charset="-128"/>
            </a:endParaRPr>
          </a:p>
          <a:p>
            <a:pPr marL="341313" indent="-341313" defTabSz="449263" eaLnBrk="1" hangingPunct="1">
              <a:spcBef>
                <a:spcPts val="600"/>
              </a:spcBef>
              <a:buBlip>
                <a:blip r:embed="rId3"/>
              </a:buBlip>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dirty="0">
                <a:ea typeface="Arial Unicode MS" pitchFamily="34" charset="-128"/>
                <a:cs typeface="Arial Unicode MS" pitchFamily="34" charset="-128"/>
              </a:rPr>
              <a:t>Vomitus </a:t>
            </a:r>
          </a:p>
          <a:p>
            <a:pPr marL="341313" indent="-341313" defTabSz="449263" eaLnBrk="1" hangingPunct="1">
              <a:spcBef>
                <a:spcPts val="600"/>
              </a:spcBef>
              <a:buBlip>
                <a:blip r:embed="rId3"/>
              </a:buBlip>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dirty="0">
                <a:ea typeface="Arial Unicode MS" pitchFamily="34" charset="-128"/>
                <a:cs typeface="Arial Unicode MS" pitchFamily="34" charset="-128"/>
              </a:rPr>
              <a:t>Urine, faeces, semen, or m</a:t>
            </a:r>
            <a:r>
              <a:rPr lang="en-AU" sz="2400" dirty="0"/>
              <a:t>econium</a:t>
            </a:r>
            <a:endParaRPr lang="en-GB" sz="2400" dirty="0">
              <a:ea typeface="Arial Unicode MS" pitchFamily="34" charset="-128"/>
              <a:cs typeface="Arial Unicode MS" pitchFamily="34" charset="-128"/>
            </a:endParaRPr>
          </a:p>
          <a:p>
            <a:pPr marL="341313" indent="-341313" defTabSz="449263" eaLnBrk="1" hangingPunct="1">
              <a:spcBef>
                <a:spcPts val="600"/>
              </a:spcBef>
              <a:buBlip>
                <a:blip r:embed="rId3"/>
              </a:buBlip>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dirty="0">
                <a:ea typeface="Arial Unicode MS" pitchFamily="34" charset="-128"/>
                <a:cs typeface="Arial Unicode MS" pitchFamily="34" charset="-128"/>
              </a:rPr>
              <a:t>Pleural fluid, ascitic fluid or CSF</a:t>
            </a:r>
          </a:p>
          <a:p>
            <a:pPr marL="341313" indent="-341313" defTabSz="449263" eaLnBrk="1" hangingPunct="1">
              <a:spcBef>
                <a:spcPts val="600"/>
              </a:spcBef>
              <a:buBlip>
                <a:blip r:embed="rId3"/>
              </a:buBlip>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dirty="0">
                <a:cs typeface="Arial" charset="0"/>
              </a:rPr>
              <a:t>Tissue samples, including biopsy specimens, organs, </a:t>
            </a:r>
            <a:r>
              <a:rPr lang="en-AU" sz="2400" dirty="0"/>
              <a:t>bone marrow,</a:t>
            </a:r>
            <a:r>
              <a:rPr lang="en-AU" sz="3200" dirty="0"/>
              <a:t> </a:t>
            </a:r>
            <a:r>
              <a:rPr lang="en-GB" sz="2400" dirty="0">
                <a:cs typeface="Arial" charset="0"/>
              </a:rPr>
              <a:t>cell samples</a:t>
            </a:r>
            <a:endParaRPr lang="en-GB" sz="1600" b="1" dirty="0"/>
          </a:p>
        </p:txBody>
      </p:sp>
    </p:spTree>
  </p:cSld>
  <p:clrMapOvr>
    <a:masterClrMapping/>
  </p:clrMapOvr>
  <p:transition advClick="0"/>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0"/>
            <a:ext cx="8362950" cy="908720"/>
          </a:xfrm>
        </p:spPr>
        <p:txBody>
          <a:bodyPr/>
          <a:lstStyle/>
          <a:p>
            <a:pPr eaLnBrk="1" hangingPunct="1"/>
            <a:r>
              <a:rPr lang="en-AU" sz="3600" dirty="0">
                <a:latin typeface="Arial Black" pitchFamily="34" charset="0"/>
              </a:rPr>
              <a:t>Moment 3</a:t>
            </a:r>
          </a:p>
        </p:txBody>
      </p:sp>
      <p:graphicFrame>
        <p:nvGraphicFramePr>
          <p:cNvPr id="257050" name="Group 26"/>
          <p:cNvGraphicFramePr>
            <a:graphicFrameLocks noGrp="1"/>
          </p:cNvGraphicFramePr>
          <p:nvPr>
            <p:ph type="tbl" idx="1"/>
          </p:nvPr>
        </p:nvGraphicFramePr>
        <p:xfrm>
          <a:off x="457200" y="1600200"/>
          <a:ext cx="8362950" cy="4204844"/>
        </p:xfrm>
        <a:graphic>
          <a:graphicData uri="http://schemas.openxmlformats.org/drawingml/2006/table">
            <a:tbl>
              <a:tblPr/>
              <a:tblGrid>
                <a:gridCol w="4181475">
                  <a:extLst>
                    <a:ext uri="{9D8B030D-6E8A-4147-A177-3AD203B41FA5}">
                      <a16:colId xmlns:a16="http://schemas.microsoft.com/office/drawing/2014/main" val="20000"/>
                    </a:ext>
                  </a:extLst>
                </a:gridCol>
                <a:gridCol w="4181475">
                  <a:extLst>
                    <a:ext uri="{9D8B030D-6E8A-4147-A177-3AD203B41FA5}">
                      <a16:colId xmlns:a16="http://schemas.microsoft.com/office/drawing/2014/main" val="20001"/>
                    </a:ext>
                  </a:extLst>
                </a:gridCol>
              </a:tblGrid>
              <a:tr h="5413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400" b="1" i="0" u="none" strike="noStrike" cap="none" normalizeH="0" baseline="0" dirty="0">
                          <a:ln>
                            <a:noFill/>
                          </a:ln>
                          <a:solidFill>
                            <a:schemeClr val="tx1"/>
                          </a:solidFill>
                          <a:effectLst/>
                          <a:latin typeface="Arial" charset="0"/>
                        </a:rPr>
                        <a:t>When: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400" b="1" i="0" u="none" strike="noStrike" cap="none" normalizeH="0" baseline="0" dirty="0">
                          <a:ln>
                            <a:noFill/>
                          </a:ln>
                          <a:solidFill>
                            <a:schemeClr val="tx1"/>
                          </a:solidFill>
                          <a:effectLst/>
                          <a:latin typeface="Arial" charset="0"/>
                        </a:rPr>
                        <a:t>Examples: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28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600" b="1" i="0" u="none" strike="noStrike" cap="none" normalizeH="0" baseline="0" dirty="0">
                          <a:ln>
                            <a:noFill/>
                          </a:ln>
                          <a:solidFill>
                            <a:schemeClr val="tx1"/>
                          </a:solidFill>
                          <a:effectLst/>
                          <a:latin typeface="Arial" charset="0"/>
                        </a:rPr>
                        <a:t>After any Moment 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600" b="1" i="0" u="none" strike="noStrike" cap="none" normalizeH="0" baseline="0" dirty="0">
                          <a:ln>
                            <a:noFill/>
                          </a:ln>
                          <a:solidFill>
                            <a:schemeClr val="tx1"/>
                          </a:solidFill>
                          <a:effectLst/>
                          <a:latin typeface="Arial" charset="0"/>
                        </a:rPr>
                        <a:t>See Moment 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1"/>
                  </a:ext>
                </a:extLst>
              </a:tr>
              <a:tr h="1327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600" b="1" i="0" u="none" strike="noStrike" cap="none" normalizeH="0" baseline="0" dirty="0">
                          <a:ln>
                            <a:noFill/>
                          </a:ln>
                          <a:solidFill>
                            <a:schemeClr val="tx1"/>
                          </a:solidFill>
                          <a:effectLst/>
                          <a:latin typeface="Arial" charset="0"/>
                        </a:rPr>
                        <a:t>After any potential body fluid exposure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600" b="1" i="0" u="none" strike="noStrike" cap="none" normalizeH="0" baseline="0" dirty="0">
                          <a:ln>
                            <a:noFill/>
                          </a:ln>
                          <a:solidFill>
                            <a:schemeClr val="tx1"/>
                          </a:solidFill>
                          <a:effectLst/>
                          <a:latin typeface="Arial" charset="0"/>
                        </a:rPr>
                        <a:t>Contact with a used urinary bottle / bedpan, Contact with sputum either directly or indirectly via a cup or tissue, Contact with used specimen jars / pathology samples, Cleaning dentures, Cleaning spills of body fluid from patient surroundings, After touching the outside of a drain</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AU" sz="1600" b="1"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transition advClick="0"/>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0"/>
            <a:ext cx="8362950" cy="1124744"/>
          </a:xfrm>
        </p:spPr>
        <p:txBody>
          <a:bodyPr/>
          <a:lstStyle/>
          <a:p>
            <a:pPr eaLnBrk="1" hangingPunct="1">
              <a:lnSpc>
                <a:spcPct val="100000"/>
              </a:lnSpc>
            </a:pPr>
            <a:r>
              <a:rPr lang="en-AU" b="0" dirty="0">
                <a:cs typeface="Calibri" panose="020F0502020204030204" pitchFamily="34" charset="0"/>
              </a:rPr>
              <a:t>Moment 3 - Dental</a:t>
            </a:r>
          </a:p>
        </p:txBody>
      </p:sp>
      <p:graphicFrame>
        <p:nvGraphicFramePr>
          <p:cNvPr id="257050" name="Group 26"/>
          <p:cNvGraphicFramePr>
            <a:graphicFrameLocks noGrp="1"/>
          </p:cNvGraphicFramePr>
          <p:nvPr>
            <p:ph type="tbl" idx="1"/>
            <p:extLst>
              <p:ext uri="{D42A27DB-BD31-4B8C-83A1-F6EECF244321}">
                <p14:modId xmlns:p14="http://schemas.microsoft.com/office/powerpoint/2010/main" val="3538391621"/>
              </p:ext>
            </p:extLst>
          </p:nvPr>
        </p:nvGraphicFramePr>
        <p:xfrm>
          <a:off x="457200" y="980728"/>
          <a:ext cx="8362950" cy="4490072"/>
        </p:xfrm>
        <a:graphic>
          <a:graphicData uri="http://schemas.openxmlformats.org/drawingml/2006/table">
            <a:tbl>
              <a:tblPr/>
              <a:tblGrid>
                <a:gridCol w="4181475">
                  <a:extLst>
                    <a:ext uri="{9D8B030D-6E8A-4147-A177-3AD203B41FA5}">
                      <a16:colId xmlns:a16="http://schemas.microsoft.com/office/drawing/2014/main" val="20000"/>
                    </a:ext>
                  </a:extLst>
                </a:gridCol>
                <a:gridCol w="4181475">
                  <a:extLst>
                    <a:ext uri="{9D8B030D-6E8A-4147-A177-3AD203B41FA5}">
                      <a16:colId xmlns:a16="http://schemas.microsoft.com/office/drawing/2014/main" val="20001"/>
                    </a:ext>
                  </a:extLst>
                </a:gridCol>
              </a:tblGrid>
              <a:tr h="5413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When: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Examples: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47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6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After any Moment 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6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See Moment 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1"/>
                  </a:ext>
                </a:extLst>
              </a:tr>
              <a:tr h="1327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6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After any potential body fluid exposure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AU" sz="16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Contact with a used instruments and dental appliances, Contact with saliva either directly or indirectly via a cup or tissue, Contact with used specimen jars / pathology samples, Cleaning dentures, Cleaning spills of body fluid from patient surroundings, After touching the outside of suction tubing, After touching surfaces previously handled by contaminated gloves (e.g. the chair side overhead light or X-ray tube), after d</a:t>
                      </a:r>
                      <a:r>
                        <a:rPr lang="en-AU" sz="1600" b="1" kern="1200" dirty="0">
                          <a:solidFill>
                            <a:schemeClr val="tx1"/>
                          </a:solidFill>
                          <a:latin typeface="Calibri" panose="020F0502020204030204" pitchFamily="34" charset="0"/>
                          <a:ea typeface="+mn-ea"/>
                          <a:cs typeface="Calibri" panose="020F0502020204030204" pitchFamily="34" charset="0"/>
                        </a:rPr>
                        <a:t>econtamination of the contaminated zone, including over head light, dental assistant cart, operators cart, dental chair and dental assistants chair.</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AU" sz="16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033150651"/>
      </p:ext>
    </p:extLst>
  </p:cSld>
  <p:clrMapOvr>
    <a:masterClrMapping/>
  </p:clrMapOvr>
  <p:transition advClick="0"/>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AU" sz="3600" dirty="0"/>
              <a:t>Key Message for Moment 3</a:t>
            </a:r>
          </a:p>
        </p:txBody>
      </p:sp>
      <p:sp>
        <p:nvSpPr>
          <p:cNvPr id="171011" name="Rectangle 3"/>
          <p:cNvSpPr>
            <a:spLocks noGrp="1" noChangeArrowheads="1"/>
          </p:cNvSpPr>
          <p:nvPr>
            <p:ph idx="1"/>
          </p:nvPr>
        </p:nvSpPr>
        <p:spPr>
          <a:xfrm>
            <a:off x="323528" y="1340768"/>
            <a:ext cx="8445500" cy="4886325"/>
          </a:xfrm>
        </p:spPr>
        <p:txBody>
          <a:bodyPr/>
          <a:lstStyle/>
          <a:p>
            <a:pPr marL="0" indent="0" eaLnBrk="1" hangingPunct="1">
              <a:buFontTx/>
              <a:buNone/>
            </a:pPr>
            <a:r>
              <a:rPr lang="en-AU" dirty="0"/>
              <a:t>Perform Hand Hygiene </a:t>
            </a:r>
            <a:r>
              <a:rPr lang="en-AU" u="sng" dirty="0"/>
              <a:t>immediately</a:t>
            </a:r>
            <a:r>
              <a:rPr lang="en-AU" dirty="0"/>
              <a:t> after a procedure or a body fluid exposure risk</a:t>
            </a:r>
          </a:p>
          <a:p>
            <a:pPr marL="820738" lvl="1" eaLnBrk="1" hangingPunct="1"/>
            <a:r>
              <a:rPr lang="en-AU" dirty="0"/>
              <a:t>As hands are likely to be contaminated with body fluid</a:t>
            </a:r>
          </a:p>
          <a:p>
            <a:pPr marL="820738" lvl="1" eaLnBrk="1" hangingPunct="1">
              <a:buFontTx/>
              <a:buNone/>
            </a:pPr>
            <a:endParaRPr lang="en-AU" dirty="0"/>
          </a:p>
        </p:txBody>
      </p:sp>
    </p:spTree>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BedGreenCurtain"/>
          <p:cNvPicPr>
            <a:picLocks noChangeAspect="1" noChangeArrowheads="1"/>
          </p:cNvPicPr>
          <p:nvPr/>
        </p:nvPicPr>
        <p:blipFill>
          <a:blip r:embed="rId3" cstate="print"/>
          <a:srcRect/>
          <a:stretch>
            <a:fillRect/>
          </a:stretch>
        </p:blipFill>
        <p:spPr bwMode="auto">
          <a:xfrm>
            <a:off x="881063" y="792163"/>
            <a:ext cx="7092950" cy="4575175"/>
          </a:xfrm>
          <a:prstGeom prst="rect">
            <a:avLst/>
          </a:prstGeom>
          <a:noFill/>
        </p:spPr>
      </p:pic>
      <p:pic>
        <p:nvPicPr>
          <p:cNvPr id="4100" name="Picture 6" descr="OntarioZone.jpg"/>
          <p:cNvPicPr>
            <a:picLocks noChangeAspect="1"/>
          </p:cNvPicPr>
          <p:nvPr/>
        </p:nvPicPr>
        <p:blipFill>
          <a:blip r:embed="rId4" cstate="print"/>
          <a:srcRect/>
          <a:stretch>
            <a:fillRect/>
          </a:stretch>
        </p:blipFill>
        <p:spPr bwMode="auto">
          <a:xfrm>
            <a:off x="899592" y="764704"/>
            <a:ext cx="7143750" cy="4735066"/>
          </a:xfrm>
          <a:prstGeom prst="rect">
            <a:avLst/>
          </a:prstGeom>
          <a:noFill/>
          <a:ln w="9525">
            <a:noFill/>
            <a:miter lim="800000"/>
            <a:headEnd/>
            <a:tailEnd/>
          </a:ln>
        </p:spPr>
      </p:pic>
      <p:sp>
        <p:nvSpPr>
          <p:cNvPr id="4098" name="Text Box 2"/>
          <p:cNvSpPr txBox="1">
            <a:spLocks noChangeArrowheads="1"/>
          </p:cNvSpPr>
          <p:nvPr/>
        </p:nvSpPr>
        <p:spPr bwMode="auto">
          <a:xfrm>
            <a:off x="1116013" y="5517232"/>
            <a:ext cx="7488237" cy="630942"/>
          </a:xfrm>
          <a:prstGeom prst="rect">
            <a:avLst/>
          </a:prstGeom>
          <a:noFill/>
          <a:ln w="9525">
            <a:noFill/>
            <a:miter lim="800000"/>
            <a:headEnd/>
            <a:tailEnd/>
          </a:ln>
        </p:spPr>
        <p:txBody>
          <a:bodyPr wrap="square">
            <a:spAutoFit/>
          </a:bodyPr>
          <a:lstStyle/>
          <a:p>
            <a:pPr>
              <a:spcBef>
                <a:spcPct val="50000"/>
              </a:spcBef>
            </a:pPr>
            <a:r>
              <a:rPr lang="en-AU" sz="1400" dirty="0"/>
              <a:t>From Ontario Just Clean Your Hands Program </a:t>
            </a:r>
          </a:p>
          <a:p>
            <a:pPr>
              <a:spcBef>
                <a:spcPct val="50000"/>
              </a:spcBef>
            </a:pPr>
            <a:r>
              <a:rPr lang="en-AU" sz="1400" dirty="0"/>
              <a:t>The science behind Just clean your hands presentation</a:t>
            </a:r>
          </a:p>
        </p:txBody>
      </p:sp>
      <p:sp>
        <p:nvSpPr>
          <p:cNvPr id="6" name="TextBox 5"/>
          <p:cNvSpPr txBox="1"/>
          <p:nvPr/>
        </p:nvSpPr>
        <p:spPr>
          <a:xfrm>
            <a:off x="2267744" y="116632"/>
            <a:ext cx="4176464" cy="646331"/>
          </a:xfrm>
          <a:prstGeom prst="rect">
            <a:avLst/>
          </a:prstGeom>
          <a:noFill/>
        </p:spPr>
        <p:txBody>
          <a:bodyPr wrap="square" rtlCol="0">
            <a:spAutoFit/>
          </a:bodyPr>
          <a:lstStyle/>
          <a:p>
            <a:pPr algn="ctr"/>
            <a:r>
              <a:rPr lang="en-AU" sz="3600" dirty="0">
                <a:solidFill>
                  <a:schemeClr val="bg1"/>
                </a:solidFill>
                <a:latin typeface="+mj-lt"/>
              </a:rPr>
              <a:t>Patient Zone</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wipe(up)">
                                      <p:cBhvr>
                                        <p:cTn id="7"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050"/>
          <p:cNvSpPr>
            <a:spLocks noGrp="1" noChangeArrowheads="1"/>
          </p:cNvSpPr>
          <p:nvPr>
            <p:ph type="title"/>
          </p:nvPr>
        </p:nvSpPr>
        <p:spPr>
          <a:xfrm>
            <a:off x="0" y="0"/>
            <a:ext cx="9144000" cy="908720"/>
          </a:xfrm>
        </p:spPr>
        <p:txBody>
          <a:bodyPr>
            <a:normAutofit/>
          </a:bodyPr>
          <a:lstStyle/>
          <a:p>
            <a:pPr eaLnBrk="1" hangingPunct="1"/>
            <a:r>
              <a:rPr lang="en-AU" sz="3600" dirty="0"/>
              <a:t>Example: Moment 3</a:t>
            </a:r>
            <a:endParaRPr lang="en-AU" sz="3600" b="1" dirty="0">
              <a:solidFill>
                <a:srgbClr val="4F78D6"/>
              </a:solidFill>
            </a:endParaRPr>
          </a:p>
        </p:txBody>
      </p:sp>
      <p:sp>
        <p:nvSpPr>
          <p:cNvPr id="29699" name="Rectangle 2051"/>
          <p:cNvSpPr>
            <a:spLocks noGrp="1" noChangeArrowheads="1"/>
          </p:cNvSpPr>
          <p:nvPr>
            <p:ph idx="1"/>
          </p:nvPr>
        </p:nvSpPr>
        <p:spPr>
          <a:xfrm>
            <a:off x="467544" y="1412776"/>
            <a:ext cx="8229600" cy="4525963"/>
          </a:xfrm>
        </p:spPr>
        <p:txBody>
          <a:bodyPr/>
          <a:lstStyle/>
          <a:p>
            <a:pPr marL="609600" indent="-609600" algn="ctr" eaLnBrk="1" hangingPunct="1">
              <a:buNone/>
            </a:pPr>
            <a:r>
              <a:rPr lang="en-AU" dirty="0">
                <a:solidFill>
                  <a:srgbClr val="4F78D6"/>
                </a:solidFill>
              </a:rPr>
              <a:t>HCW performs subcutaneous injection</a:t>
            </a:r>
            <a:endParaRPr lang="en-AU" dirty="0"/>
          </a:p>
          <a:p>
            <a:pPr marL="609600" indent="-609600" eaLnBrk="1" hangingPunct="1"/>
            <a:endParaRPr lang="en-AU" sz="2800" dirty="0"/>
          </a:p>
          <a:p>
            <a:pPr marL="609600" indent="-609600" eaLnBrk="1" hangingPunct="1"/>
            <a:r>
              <a:rPr lang="en-AU" sz="2800" dirty="0"/>
              <a:t>Moment 2 – immediately prior to injecting patient</a:t>
            </a:r>
          </a:p>
          <a:p>
            <a:pPr marL="609600" indent="-609600" eaLnBrk="1" hangingPunct="1"/>
            <a:r>
              <a:rPr lang="en-AU" sz="2800" dirty="0"/>
              <a:t>Moment 3 – immediately after disposing of sharp</a:t>
            </a:r>
          </a:p>
          <a:p>
            <a:pPr marL="609600" indent="-609600" eaLnBrk="1" hangingPunct="1"/>
            <a:endParaRPr lang="en-AU" sz="2800" dirty="0"/>
          </a:p>
        </p:txBody>
      </p:sp>
    </p:spTree>
  </p:cSld>
  <p:clrMapOvr>
    <a:masterClrMapping/>
  </p:clrMapOvr>
  <p:transition advClick="0"/>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idx="1"/>
          </p:nvPr>
        </p:nvSpPr>
        <p:spPr>
          <a:xfrm>
            <a:off x="216024" y="1423317"/>
            <a:ext cx="8676456" cy="4525963"/>
          </a:xfrm>
        </p:spPr>
        <p:txBody>
          <a:bodyPr/>
          <a:lstStyle/>
          <a:p>
            <a:pPr marL="609600" indent="-609600" eaLnBrk="1" hangingPunct="1">
              <a:buNone/>
            </a:pPr>
            <a:r>
              <a:rPr lang="en-AU" sz="2800" dirty="0">
                <a:solidFill>
                  <a:srgbClr val="4F78D6"/>
                </a:solidFill>
              </a:rPr>
              <a:t>	</a:t>
            </a:r>
            <a:r>
              <a:rPr lang="en-AU" sz="2900" dirty="0">
                <a:solidFill>
                  <a:srgbClr val="4F78D6"/>
                </a:solidFill>
              </a:rPr>
              <a:t>HCW walks into the room, empties IDC drainage bag, disposes of urine in pan room</a:t>
            </a:r>
          </a:p>
          <a:p>
            <a:pPr marL="609600" indent="-609600" eaLnBrk="1" hangingPunct="1">
              <a:buNone/>
            </a:pPr>
            <a:endParaRPr lang="en-AU" sz="2800" b="1" dirty="0"/>
          </a:p>
          <a:p>
            <a:pPr marL="609600" indent="-609600" eaLnBrk="1" hangingPunct="1"/>
            <a:r>
              <a:rPr lang="en-AU" sz="2800" dirty="0"/>
              <a:t>Moment 2 – Immediately before opening IDC </a:t>
            </a:r>
          </a:p>
          <a:p>
            <a:pPr marL="609600" indent="-609600" eaLnBrk="1" hangingPunct="1"/>
            <a:r>
              <a:rPr lang="en-AU" sz="2800" dirty="0"/>
              <a:t>Moment 3 – Immediately after disposing of 		                  urine (exposure risk)</a:t>
            </a:r>
          </a:p>
          <a:p>
            <a:pPr marL="609600" indent="-609600" eaLnBrk="1" hangingPunct="1">
              <a:buFontTx/>
              <a:buNone/>
            </a:pPr>
            <a:r>
              <a:rPr lang="en-AU" sz="2800" dirty="0"/>
              <a:t>				</a:t>
            </a:r>
          </a:p>
          <a:p>
            <a:pPr marL="609600" indent="-609600" eaLnBrk="1" hangingPunct="1"/>
            <a:endParaRPr lang="en-AU" sz="2800" dirty="0"/>
          </a:p>
        </p:txBody>
      </p:sp>
      <p:sp>
        <p:nvSpPr>
          <p:cNvPr id="5" name="Title 4"/>
          <p:cNvSpPr>
            <a:spLocks noGrp="1"/>
          </p:cNvSpPr>
          <p:nvPr>
            <p:ph type="title"/>
          </p:nvPr>
        </p:nvSpPr>
        <p:spPr/>
        <p:txBody>
          <a:bodyPr/>
          <a:lstStyle/>
          <a:p>
            <a:r>
              <a:rPr lang="en-AU" sz="3600" dirty="0"/>
              <a:t>Example: Moment 3</a:t>
            </a:r>
          </a:p>
        </p:txBody>
      </p:sp>
    </p:spTree>
  </p:cSld>
  <p:clrMapOvr>
    <a:masterClrMapping/>
  </p:clrMapOvr>
  <p:transition advClick="0"/>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600" dirty="0"/>
              <a:t>M3 video</a:t>
            </a:r>
          </a:p>
        </p:txBody>
      </p:sp>
      <p:sp>
        <p:nvSpPr>
          <p:cNvPr id="4" name="Content Placeholder 3">
            <a:extLst>
              <a:ext uri="{FF2B5EF4-FFF2-40B4-BE49-F238E27FC236}">
                <a16:creationId xmlns:a16="http://schemas.microsoft.com/office/drawing/2014/main" id="{5829EDD3-FA60-4E4A-992B-D00A7CE59BF2}"/>
              </a:ext>
            </a:extLst>
          </p:cNvPr>
          <p:cNvSpPr>
            <a:spLocks noGrp="1"/>
          </p:cNvSpPr>
          <p:nvPr>
            <p:ph idx="1"/>
          </p:nvPr>
        </p:nvSpPr>
        <p:spPr/>
        <p:txBody>
          <a:bodyPr/>
          <a:lstStyle/>
          <a:p>
            <a:pPr marL="0" indent="0">
              <a:buNone/>
            </a:pPr>
            <a:endParaRPr lang="en-GB" dirty="0">
              <a:cs typeface="Arial"/>
            </a:endParaRPr>
          </a:p>
          <a:p>
            <a:pPr marL="0" indent="0">
              <a:buNone/>
            </a:pPr>
            <a:endParaRPr lang="en-GB" dirty="0">
              <a:cs typeface="Arial"/>
            </a:endParaRPr>
          </a:p>
          <a:p>
            <a:pPr marL="0" indent="0">
              <a:buNone/>
            </a:pPr>
            <a:endParaRPr lang="en-GB" dirty="0">
              <a:cs typeface="Arial"/>
            </a:endParaRPr>
          </a:p>
          <a:p>
            <a:pPr marL="0" indent="0">
              <a:buNone/>
            </a:pPr>
            <a:r>
              <a:rPr lang="en-GB" dirty="0">
                <a:cs typeface="Arial"/>
              </a:rPr>
              <a:t>                                 PLAY</a:t>
            </a:r>
          </a:p>
          <a:p>
            <a:pPr marL="0" indent="0">
              <a:buNone/>
            </a:pPr>
            <a:r>
              <a:rPr lang="en-GB" dirty="0">
                <a:highlight>
                  <a:srgbClr val="FFFF00"/>
                </a:highlight>
                <a:cs typeface="Arial"/>
              </a:rPr>
              <a:t>*add M3 video here</a:t>
            </a:r>
          </a:p>
        </p:txBody>
      </p:sp>
    </p:spTree>
  </p:cSld>
  <p:clrMapOvr>
    <a:masterClrMapping/>
  </p:clrMapOvr>
  <p:transition advClick="0"/>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AU" sz="3200" dirty="0">
                <a:latin typeface="Arial Black" pitchFamily="34" charset="0"/>
              </a:rPr>
              <a:t>Moment 4 – After Touching A Patient</a:t>
            </a:r>
          </a:p>
        </p:txBody>
      </p:sp>
      <p:sp>
        <p:nvSpPr>
          <p:cNvPr id="15363" name="Rectangle 3"/>
          <p:cNvSpPr>
            <a:spLocks noGrp="1" noChangeArrowheads="1"/>
          </p:cNvSpPr>
          <p:nvPr>
            <p:ph sz="half" idx="1"/>
          </p:nvPr>
        </p:nvSpPr>
        <p:spPr>
          <a:xfrm>
            <a:off x="4648200" y="1600200"/>
            <a:ext cx="4316413" cy="4525963"/>
          </a:xfrm>
        </p:spPr>
        <p:txBody>
          <a:bodyPr/>
          <a:lstStyle/>
          <a:p>
            <a:pPr marL="0" indent="0">
              <a:lnSpc>
                <a:spcPct val="90000"/>
              </a:lnSpc>
              <a:buNone/>
            </a:pPr>
            <a:r>
              <a:rPr lang="en-AU" dirty="0"/>
              <a:t>Performing hand hygiene prevents:</a:t>
            </a:r>
          </a:p>
          <a:p>
            <a:pPr marL="0" indent="0">
              <a:lnSpc>
                <a:spcPct val="90000"/>
              </a:lnSpc>
              <a:buNone/>
            </a:pPr>
            <a:endParaRPr lang="en-AU" dirty="0"/>
          </a:p>
          <a:p>
            <a:pPr marL="0" indent="0">
              <a:lnSpc>
                <a:spcPct val="90000"/>
              </a:lnSpc>
              <a:buBlip>
                <a:blip r:embed="rId3"/>
              </a:buBlip>
            </a:pPr>
            <a:r>
              <a:rPr lang="en-AU" dirty="0"/>
              <a:t> Colonisation/infection</a:t>
            </a:r>
          </a:p>
          <a:p>
            <a:pPr marL="0" indent="0">
              <a:lnSpc>
                <a:spcPct val="90000"/>
              </a:lnSpc>
              <a:buNone/>
            </a:pPr>
            <a:r>
              <a:rPr lang="en-AU" dirty="0"/>
              <a:t>    in HCWs</a:t>
            </a:r>
          </a:p>
          <a:p>
            <a:pPr marL="0" indent="0">
              <a:lnSpc>
                <a:spcPct val="90000"/>
              </a:lnSpc>
              <a:buBlip>
                <a:blip r:embed="rId3"/>
              </a:buBlip>
            </a:pPr>
            <a:r>
              <a:rPr lang="en-AU" dirty="0"/>
              <a:t> Contamination of the</a:t>
            </a:r>
          </a:p>
          <a:p>
            <a:pPr marL="0" indent="0">
              <a:lnSpc>
                <a:spcPct val="90000"/>
              </a:lnSpc>
              <a:buNone/>
            </a:pPr>
            <a:r>
              <a:rPr lang="en-AU" dirty="0"/>
              <a:t>    healthcare zone</a:t>
            </a:r>
          </a:p>
        </p:txBody>
      </p:sp>
      <p:pic>
        <p:nvPicPr>
          <p:cNvPr id="15364" name="Picture 10" descr="5Mopaque4"/>
          <p:cNvPicPr>
            <a:picLocks noChangeAspect="1" noChangeArrowheads="1"/>
          </p:cNvPicPr>
          <p:nvPr/>
        </p:nvPicPr>
        <p:blipFill>
          <a:blip r:embed="rId4" cstate="print"/>
          <a:srcRect/>
          <a:stretch>
            <a:fillRect/>
          </a:stretch>
        </p:blipFill>
        <p:spPr bwMode="auto">
          <a:xfrm>
            <a:off x="0" y="1700213"/>
            <a:ext cx="4692650" cy="3981450"/>
          </a:xfrm>
          <a:prstGeom prst="rect">
            <a:avLst/>
          </a:prstGeom>
          <a:noFill/>
          <a:ln w="9525">
            <a:noFill/>
            <a:miter lim="800000"/>
            <a:headEnd/>
            <a:tailEnd/>
          </a:ln>
        </p:spPr>
      </p:pic>
    </p:spTree>
  </p:cSld>
  <p:clrMapOvr>
    <a:masterClrMapping/>
  </p:clrMapOvr>
  <p:transition advClick="0"/>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AU" sz="3600" dirty="0"/>
              <a:t>Key Message for Moment 4</a:t>
            </a:r>
          </a:p>
        </p:txBody>
      </p:sp>
      <p:sp>
        <p:nvSpPr>
          <p:cNvPr id="172035" name="Rectangle 3"/>
          <p:cNvSpPr>
            <a:spLocks noGrp="1" noChangeArrowheads="1"/>
          </p:cNvSpPr>
          <p:nvPr>
            <p:ph idx="1"/>
          </p:nvPr>
        </p:nvSpPr>
        <p:spPr>
          <a:xfrm>
            <a:off x="323528" y="1412776"/>
            <a:ext cx="8445500" cy="4886325"/>
          </a:xfrm>
        </p:spPr>
        <p:txBody>
          <a:bodyPr/>
          <a:lstStyle/>
          <a:p>
            <a:pPr eaLnBrk="1" hangingPunct="1">
              <a:spcAft>
                <a:spcPts val="600"/>
              </a:spcAft>
              <a:buFontTx/>
              <a:buNone/>
            </a:pPr>
            <a:r>
              <a:rPr lang="en-AU" dirty="0"/>
              <a:t>Hand Hygiene after touching a patient</a:t>
            </a:r>
          </a:p>
          <a:p>
            <a:pPr lvl="1" eaLnBrk="1" hangingPunct="1">
              <a:spcBef>
                <a:spcPts val="0"/>
              </a:spcBef>
            </a:pPr>
            <a:r>
              <a:rPr lang="en-AU" dirty="0"/>
              <a:t>This completes the basic message of </a:t>
            </a:r>
          </a:p>
          <a:p>
            <a:pPr lvl="1" eaLnBrk="1" hangingPunct="1">
              <a:spcBef>
                <a:spcPts val="0"/>
              </a:spcBef>
              <a:buNone/>
            </a:pPr>
            <a:r>
              <a:rPr lang="en-AU" dirty="0"/>
              <a:t>	 Hand Hygiene before you enter the patient    </a:t>
            </a:r>
          </a:p>
          <a:p>
            <a:pPr lvl="1" eaLnBrk="1" hangingPunct="1">
              <a:spcBef>
                <a:spcPts val="0"/>
              </a:spcBef>
              <a:buNone/>
            </a:pPr>
            <a:r>
              <a:rPr lang="en-AU" dirty="0"/>
              <a:t>	room, and before you leave the patient room</a:t>
            </a:r>
          </a:p>
          <a:p>
            <a:pPr eaLnBrk="1" hangingPunct="1">
              <a:buFontTx/>
              <a:buNone/>
            </a:pPr>
            <a:endParaRPr lang="en-AU" dirty="0"/>
          </a:p>
        </p:txBody>
      </p:sp>
    </p:spTree>
  </p:cSld>
  <p:clrMapOvr>
    <a:masterClrMapping/>
  </p:clrMapOvr>
  <p:transition advClick="0"/>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26"/>
          <p:cNvSpPr>
            <a:spLocks noGrp="1" noChangeArrowheads="1"/>
          </p:cNvSpPr>
          <p:nvPr>
            <p:ph type="title"/>
          </p:nvPr>
        </p:nvSpPr>
        <p:spPr>
          <a:xfrm>
            <a:off x="0" y="404664"/>
            <a:ext cx="9144000" cy="3888432"/>
          </a:xfrm>
        </p:spPr>
        <p:txBody>
          <a:bodyPr/>
          <a:lstStyle/>
          <a:p>
            <a:pPr eaLnBrk="1" hangingPunct="1"/>
            <a:r>
              <a:rPr lang="en-AU" sz="3600" b="1" dirty="0"/>
              <a:t>Example: Moment 4</a:t>
            </a:r>
            <a:br>
              <a:rPr lang="en-AU" sz="2800" b="1" dirty="0">
                <a:solidFill>
                  <a:srgbClr val="4F78D6"/>
                </a:solidFill>
              </a:rPr>
            </a:br>
            <a:br>
              <a:rPr lang="en-AU" sz="2800" b="1" dirty="0">
                <a:solidFill>
                  <a:srgbClr val="4F78D6"/>
                </a:solidFill>
              </a:rPr>
            </a:br>
            <a:r>
              <a:rPr lang="en-AU" sz="3200" b="1" dirty="0">
                <a:solidFill>
                  <a:srgbClr val="1877DA"/>
                </a:solidFill>
                <a:latin typeface="+mn-lt"/>
              </a:rPr>
              <a:t>HCW walks in, </a:t>
            </a:r>
            <a:br>
              <a:rPr lang="en-AU" sz="3200" b="1" dirty="0">
                <a:solidFill>
                  <a:srgbClr val="1877DA"/>
                </a:solidFill>
                <a:latin typeface="+mn-lt"/>
              </a:rPr>
            </a:br>
            <a:r>
              <a:rPr lang="en-AU" sz="3200" b="1" dirty="0">
                <a:solidFill>
                  <a:srgbClr val="1877DA"/>
                </a:solidFill>
                <a:latin typeface="+mn-lt"/>
              </a:rPr>
              <a:t>helps the patient to sit up, </a:t>
            </a:r>
            <a:br>
              <a:rPr lang="en-AU" sz="3200" b="1" dirty="0">
                <a:solidFill>
                  <a:srgbClr val="1877DA"/>
                </a:solidFill>
                <a:latin typeface="+mn-lt"/>
              </a:rPr>
            </a:br>
            <a:r>
              <a:rPr lang="en-AU" sz="3200" b="1" dirty="0">
                <a:solidFill>
                  <a:srgbClr val="1877DA"/>
                </a:solidFill>
                <a:latin typeface="+mn-lt"/>
              </a:rPr>
              <a:t>folds down the sheets, </a:t>
            </a:r>
            <a:br>
              <a:rPr lang="en-AU" sz="3200" b="1" dirty="0">
                <a:solidFill>
                  <a:srgbClr val="1877DA"/>
                </a:solidFill>
                <a:latin typeface="+mn-lt"/>
              </a:rPr>
            </a:br>
            <a:r>
              <a:rPr lang="en-AU" sz="3200" b="1" dirty="0">
                <a:solidFill>
                  <a:srgbClr val="1877DA"/>
                </a:solidFill>
                <a:latin typeface="+mn-lt"/>
              </a:rPr>
              <a:t>moves the chair into position, </a:t>
            </a:r>
            <a:br>
              <a:rPr lang="en-AU" sz="3200" b="1" dirty="0">
                <a:solidFill>
                  <a:srgbClr val="1877DA"/>
                </a:solidFill>
                <a:latin typeface="+mn-lt"/>
              </a:rPr>
            </a:br>
            <a:r>
              <a:rPr lang="en-AU" sz="3200" b="1" dirty="0">
                <a:solidFill>
                  <a:srgbClr val="4F78D6"/>
                </a:solidFill>
                <a:latin typeface="+mn-lt"/>
              </a:rPr>
              <a:t>then gets the patient out of bed,</a:t>
            </a:r>
            <a:br>
              <a:rPr lang="en-AU" sz="3200" b="1" dirty="0">
                <a:solidFill>
                  <a:srgbClr val="4F78D6"/>
                </a:solidFill>
                <a:latin typeface="+mn-lt"/>
              </a:rPr>
            </a:br>
            <a:r>
              <a:rPr lang="en-AU" sz="3200" b="1" dirty="0">
                <a:solidFill>
                  <a:srgbClr val="4F78D6"/>
                </a:solidFill>
                <a:latin typeface="+mn-lt"/>
              </a:rPr>
              <a:t>then leaves the room </a:t>
            </a:r>
            <a:br>
              <a:rPr lang="en-AU" sz="2800" b="1" dirty="0"/>
            </a:br>
            <a:endParaRPr lang="en-AU" sz="2800" b="1" dirty="0"/>
          </a:p>
        </p:txBody>
      </p:sp>
      <p:sp>
        <p:nvSpPr>
          <p:cNvPr id="39939" name="Rectangle 1027"/>
          <p:cNvSpPr>
            <a:spLocks noGrp="1" noChangeArrowheads="1"/>
          </p:cNvSpPr>
          <p:nvPr>
            <p:ph idx="1"/>
          </p:nvPr>
        </p:nvSpPr>
        <p:spPr>
          <a:xfrm>
            <a:off x="533400" y="3851275"/>
            <a:ext cx="8229600" cy="2016125"/>
          </a:xfrm>
        </p:spPr>
        <p:txBody>
          <a:bodyPr/>
          <a:lstStyle/>
          <a:p>
            <a:pPr marL="609600" indent="-609600" eaLnBrk="1" hangingPunct="1">
              <a:buFontTx/>
              <a:buNone/>
            </a:pPr>
            <a:endParaRPr lang="en-AU" b="1" dirty="0"/>
          </a:p>
          <a:p>
            <a:pPr marL="609600" indent="-609600" eaLnBrk="1" hangingPunct="1"/>
            <a:r>
              <a:rPr lang="en-AU" sz="2800" dirty="0"/>
              <a:t>Moment 1 – prior to touching patient</a:t>
            </a:r>
          </a:p>
          <a:p>
            <a:pPr marL="609600" indent="-609600" eaLnBrk="1" hangingPunct="1"/>
            <a:r>
              <a:rPr lang="en-AU" sz="2800" dirty="0"/>
              <a:t>Moment 4 – after touching the patient</a:t>
            </a:r>
          </a:p>
          <a:p>
            <a:pPr marL="609600" indent="-609600" eaLnBrk="1" hangingPunct="1"/>
            <a:endParaRPr lang="en-AU" sz="2800" dirty="0"/>
          </a:p>
        </p:txBody>
      </p:sp>
    </p:spTree>
  </p:cSld>
  <p:clrMapOvr>
    <a:masterClrMapping/>
  </p:clrMapOvr>
  <p:transition advClick="0"/>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600" dirty="0"/>
              <a:t>M4 video</a:t>
            </a:r>
          </a:p>
        </p:txBody>
      </p:sp>
      <p:sp>
        <p:nvSpPr>
          <p:cNvPr id="4" name="Content Placeholder 3">
            <a:extLst>
              <a:ext uri="{FF2B5EF4-FFF2-40B4-BE49-F238E27FC236}">
                <a16:creationId xmlns:a16="http://schemas.microsoft.com/office/drawing/2014/main" id="{96A5B8A8-2318-446A-982C-D663503308F0}"/>
              </a:ext>
            </a:extLst>
          </p:cNvPr>
          <p:cNvSpPr>
            <a:spLocks noGrp="1"/>
          </p:cNvSpPr>
          <p:nvPr>
            <p:ph idx="1"/>
          </p:nvPr>
        </p:nvSpPr>
        <p:spPr/>
        <p:txBody>
          <a:bodyPr/>
          <a:lstStyle/>
          <a:p>
            <a:pPr marL="0" indent="0">
              <a:buNone/>
            </a:pPr>
            <a:endParaRPr lang="en-GB" dirty="0">
              <a:cs typeface="Arial"/>
            </a:endParaRPr>
          </a:p>
          <a:p>
            <a:pPr marL="0" indent="0">
              <a:buNone/>
            </a:pPr>
            <a:endParaRPr lang="en-GB" dirty="0">
              <a:cs typeface="Arial"/>
            </a:endParaRPr>
          </a:p>
          <a:p>
            <a:pPr marL="0" indent="0">
              <a:buNone/>
            </a:pPr>
            <a:endParaRPr lang="en-GB" dirty="0">
              <a:cs typeface="Arial"/>
            </a:endParaRPr>
          </a:p>
          <a:p>
            <a:pPr marL="0" indent="0">
              <a:buNone/>
            </a:pPr>
            <a:r>
              <a:rPr lang="en-GB" dirty="0">
                <a:cs typeface="Arial"/>
              </a:rPr>
              <a:t>                                PLAY</a:t>
            </a:r>
          </a:p>
          <a:p>
            <a:pPr marL="0" indent="0">
              <a:buNone/>
            </a:pPr>
            <a:r>
              <a:rPr lang="en-GB" dirty="0">
                <a:highlight>
                  <a:srgbClr val="FFFF00"/>
                </a:highlight>
                <a:cs typeface="Arial"/>
              </a:rPr>
              <a:t>*add M4 video here</a:t>
            </a:r>
            <a:endParaRPr lang="en-GB" dirty="0">
              <a:highlight>
                <a:srgbClr val="FFFF00"/>
              </a:highlight>
            </a:endParaRPr>
          </a:p>
        </p:txBody>
      </p:sp>
    </p:spTree>
  </p:cSld>
  <p:clrMapOvr>
    <a:masterClrMapping/>
  </p:clrMapOvr>
  <p:transition advClick="0"/>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79512" y="0"/>
            <a:ext cx="8964488" cy="908720"/>
          </a:xfrm>
        </p:spPr>
        <p:txBody>
          <a:bodyPr/>
          <a:lstStyle/>
          <a:p>
            <a:pPr eaLnBrk="1" hangingPunct="1"/>
            <a:r>
              <a:rPr lang="en-AU" sz="2800" dirty="0">
                <a:latin typeface="Arial Black" pitchFamily="34" charset="0"/>
              </a:rPr>
              <a:t>Moment 5 – After Touching A Patient’s Surroundings</a:t>
            </a:r>
          </a:p>
        </p:txBody>
      </p:sp>
      <p:sp>
        <p:nvSpPr>
          <p:cNvPr id="16387" name="Rectangle 3"/>
          <p:cNvSpPr>
            <a:spLocks noGrp="1" noChangeArrowheads="1"/>
          </p:cNvSpPr>
          <p:nvPr>
            <p:ph sz="half" idx="1"/>
          </p:nvPr>
        </p:nvSpPr>
        <p:spPr>
          <a:xfrm>
            <a:off x="4572000" y="1600200"/>
            <a:ext cx="4572000" cy="4525963"/>
          </a:xfrm>
        </p:spPr>
        <p:txBody>
          <a:bodyPr/>
          <a:lstStyle/>
          <a:p>
            <a:pPr marL="0" indent="0">
              <a:lnSpc>
                <a:spcPct val="90000"/>
              </a:lnSpc>
              <a:buNone/>
            </a:pPr>
            <a:r>
              <a:rPr lang="en-AU" dirty="0"/>
              <a:t>Performing hand hygiene prevents:</a:t>
            </a:r>
          </a:p>
          <a:p>
            <a:pPr marL="0" indent="0">
              <a:lnSpc>
                <a:spcPct val="90000"/>
              </a:lnSpc>
              <a:buNone/>
            </a:pPr>
            <a:endParaRPr lang="en-AU" dirty="0"/>
          </a:p>
          <a:p>
            <a:pPr marL="0" indent="0">
              <a:lnSpc>
                <a:spcPct val="90000"/>
              </a:lnSpc>
              <a:buBlip>
                <a:blip r:embed="rId3"/>
              </a:buBlip>
            </a:pPr>
            <a:r>
              <a:rPr lang="en-AU" dirty="0"/>
              <a:t> Colonisation/infection</a:t>
            </a:r>
          </a:p>
          <a:p>
            <a:pPr marL="0" indent="0">
              <a:lnSpc>
                <a:spcPct val="90000"/>
              </a:lnSpc>
              <a:buNone/>
            </a:pPr>
            <a:r>
              <a:rPr lang="en-AU" dirty="0"/>
              <a:t>    in HCWs</a:t>
            </a:r>
          </a:p>
          <a:p>
            <a:pPr marL="0" indent="0">
              <a:lnSpc>
                <a:spcPct val="90000"/>
              </a:lnSpc>
              <a:buBlip>
                <a:blip r:embed="rId3"/>
              </a:buBlip>
            </a:pPr>
            <a:r>
              <a:rPr lang="en-AU" dirty="0"/>
              <a:t> Contamination of the</a:t>
            </a:r>
          </a:p>
          <a:p>
            <a:pPr marL="0" indent="0">
              <a:lnSpc>
                <a:spcPct val="90000"/>
              </a:lnSpc>
              <a:buNone/>
            </a:pPr>
            <a:r>
              <a:rPr lang="en-AU" dirty="0"/>
              <a:t>    healthcare zone</a:t>
            </a:r>
          </a:p>
        </p:txBody>
      </p:sp>
      <p:sp>
        <p:nvSpPr>
          <p:cNvPr id="16388" name="Rectangle 9"/>
          <p:cNvSpPr>
            <a:spLocks noChangeArrowheads="1"/>
          </p:cNvSpPr>
          <p:nvPr/>
        </p:nvSpPr>
        <p:spPr bwMode="auto">
          <a:xfrm>
            <a:off x="1908175" y="2492375"/>
            <a:ext cx="431800" cy="215900"/>
          </a:xfrm>
          <a:prstGeom prst="rect">
            <a:avLst/>
          </a:prstGeom>
          <a:solidFill>
            <a:schemeClr val="bg1">
              <a:alpha val="59999"/>
            </a:schemeClr>
          </a:solidFill>
          <a:ln w="9525">
            <a:noFill/>
            <a:miter lim="800000"/>
            <a:headEnd/>
            <a:tailEnd/>
          </a:ln>
        </p:spPr>
        <p:txBody>
          <a:bodyPr wrap="none" anchor="ctr"/>
          <a:lstStyle/>
          <a:p>
            <a:endParaRPr lang="en-US" dirty="0"/>
          </a:p>
        </p:txBody>
      </p:sp>
      <p:pic>
        <p:nvPicPr>
          <p:cNvPr id="16389" name="Picture 10" descr="5Mopaque5"/>
          <p:cNvPicPr>
            <a:picLocks noChangeAspect="1" noChangeArrowheads="1"/>
          </p:cNvPicPr>
          <p:nvPr/>
        </p:nvPicPr>
        <p:blipFill>
          <a:blip r:embed="rId4" cstate="print"/>
          <a:srcRect/>
          <a:stretch>
            <a:fillRect/>
          </a:stretch>
        </p:blipFill>
        <p:spPr bwMode="auto">
          <a:xfrm>
            <a:off x="11113" y="1784350"/>
            <a:ext cx="4632325" cy="3981450"/>
          </a:xfrm>
          <a:prstGeom prst="rect">
            <a:avLst/>
          </a:prstGeom>
          <a:noFill/>
          <a:ln w="9525">
            <a:noFill/>
            <a:miter lim="800000"/>
            <a:headEnd/>
            <a:tailEnd/>
          </a:ln>
        </p:spPr>
      </p:pic>
    </p:spTree>
  </p:cSld>
  <p:clrMapOvr>
    <a:masterClrMapping/>
  </p:clrMapOvr>
  <p:transition advClick="0"/>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323850" y="0"/>
            <a:ext cx="8362950" cy="908720"/>
          </a:xfrm>
        </p:spPr>
        <p:txBody>
          <a:bodyPr/>
          <a:lstStyle/>
          <a:p>
            <a:pPr eaLnBrk="1" hangingPunct="1"/>
            <a:r>
              <a:rPr lang="en-US" sz="3600" dirty="0"/>
              <a:t>Immediate Patient Surroundings</a:t>
            </a:r>
            <a:endParaRPr lang="en-AU" sz="3600" dirty="0"/>
          </a:p>
        </p:txBody>
      </p:sp>
      <p:sp>
        <p:nvSpPr>
          <p:cNvPr id="41987" name="Rectangle 3"/>
          <p:cNvSpPr>
            <a:spLocks noGrp="1" noChangeArrowheads="1"/>
          </p:cNvSpPr>
          <p:nvPr>
            <p:ph idx="1"/>
          </p:nvPr>
        </p:nvSpPr>
        <p:spPr>
          <a:xfrm>
            <a:off x="468313" y="1196752"/>
            <a:ext cx="8229600" cy="5102448"/>
          </a:xfrm>
        </p:spPr>
        <p:txBody>
          <a:bodyPr/>
          <a:lstStyle/>
          <a:p>
            <a:pPr lvl="1" eaLnBrk="1" hangingPunct="1">
              <a:buFontTx/>
              <a:buNone/>
            </a:pPr>
            <a:r>
              <a:rPr lang="en-US" sz="3200" dirty="0"/>
              <a:t>	</a:t>
            </a:r>
            <a:r>
              <a:rPr lang="en-US" sz="3200" dirty="0">
                <a:solidFill>
                  <a:srgbClr val="11559A"/>
                </a:solidFill>
              </a:rPr>
              <a:t>A space dedicated to an individual patient for that patient’s stay</a:t>
            </a:r>
            <a:r>
              <a:rPr lang="en-US" dirty="0">
                <a:solidFill>
                  <a:srgbClr val="11559A"/>
                </a:solidFill>
              </a:rPr>
              <a:t>  </a:t>
            </a:r>
          </a:p>
          <a:p>
            <a:pPr lvl="1" eaLnBrk="1" hangingPunct="1">
              <a:buFontTx/>
              <a:buNone/>
            </a:pPr>
            <a:endParaRPr lang="en-US" dirty="0">
              <a:solidFill>
                <a:srgbClr val="11559A"/>
              </a:solidFill>
            </a:endParaRPr>
          </a:p>
          <a:p>
            <a:pPr lvl="1" eaLnBrk="1" hangingPunct="1">
              <a:buFontTx/>
              <a:buNone/>
            </a:pPr>
            <a:r>
              <a:rPr lang="en-US" dirty="0">
                <a:solidFill>
                  <a:srgbClr val="11559A"/>
                </a:solidFill>
              </a:rPr>
              <a:t>	Includes:</a:t>
            </a:r>
          </a:p>
          <a:p>
            <a:pPr lvl="2" eaLnBrk="1" hangingPunct="1"/>
            <a:r>
              <a:rPr lang="en-US" dirty="0">
                <a:solidFill>
                  <a:srgbClr val="1877DA"/>
                </a:solidFill>
              </a:rPr>
              <a:t>Patient furniture and personal belongings </a:t>
            </a:r>
          </a:p>
          <a:p>
            <a:pPr lvl="2" eaLnBrk="1" hangingPunct="1"/>
            <a:r>
              <a:rPr lang="en-US" dirty="0">
                <a:solidFill>
                  <a:srgbClr val="1877DA"/>
                </a:solidFill>
              </a:rPr>
              <a:t>Medical equipment – BP machine, monitor</a:t>
            </a:r>
          </a:p>
          <a:p>
            <a:pPr lvl="2" eaLnBrk="1" hangingPunct="1"/>
            <a:r>
              <a:rPr lang="en-US" dirty="0">
                <a:solidFill>
                  <a:srgbClr val="1877DA"/>
                </a:solidFill>
              </a:rPr>
              <a:t>Medical chart </a:t>
            </a:r>
          </a:p>
        </p:txBody>
      </p:sp>
    </p:spTree>
  </p:cSld>
  <p:clrMapOvr>
    <a:masterClrMapping/>
  </p:clrMapOvr>
  <p:transition advClick="0"/>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0"/>
            <a:ext cx="8362950" cy="908720"/>
          </a:xfrm>
        </p:spPr>
        <p:txBody>
          <a:bodyPr/>
          <a:lstStyle/>
          <a:p>
            <a:pPr eaLnBrk="1" hangingPunct="1"/>
            <a:r>
              <a:rPr lang="en-AU" sz="3600" dirty="0">
                <a:latin typeface="Arial Black" pitchFamily="34" charset="0"/>
              </a:rPr>
              <a:t>Moment 5</a:t>
            </a:r>
          </a:p>
        </p:txBody>
      </p:sp>
      <p:graphicFrame>
        <p:nvGraphicFramePr>
          <p:cNvPr id="259092" name="Group 20"/>
          <p:cNvGraphicFramePr>
            <a:graphicFrameLocks noGrp="1"/>
          </p:cNvGraphicFramePr>
          <p:nvPr>
            <p:ph type="tbl" idx="1"/>
          </p:nvPr>
        </p:nvGraphicFramePr>
        <p:xfrm>
          <a:off x="457200" y="1600200"/>
          <a:ext cx="8362950" cy="2137093"/>
        </p:xfrm>
        <a:graphic>
          <a:graphicData uri="http://schemas.openxmlformats.org/drawingml/2006/table">
            <a:tbl>
              <a:tblPr/>
              <a:tblGrid>
                <a:gridCol w="4181475">
                  <a:extLst>
                    <a:ext uri="{9D8B030D-6E8A-4147-A177-3AD203B41FA5}">
                      <a16:colId xmlns:a16="http://schemas.microsoft.com/office/drawing/2014/main" val="20000"/>
                    </a:ext>
                  </a:extLst>
                </a:gridCol>
                <a:gridCol w="4181475">
                  <a:extLst>
                    <a:ext uri="{9D8B030D-6E8A-4147-A177-3AD203B41FA5}">
                      <a16:colId xmlns:a16="http://schemas.microsoft.com/office/drawing/2014/main" val="20001"/>
                    </a:ext>
                  </a:extLst>
                </a:gridCol>
              </a:tblGrid>
              <a:tr h="5826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400" b="1" i="0" u="none" strike="noStrike" cap="none" normalizeH="0" baseline="0" dirty="0">
                          <a:ln>
                            <a:noFill/>
                          </a:ln>
                          <a:solidFill>
                            <a:schemeClr val="tx1"/>
                          </a:solidFill>
                          <a:effectLst/>
                          <a:latin typeface="Arial" charset="0"/>
                        </a:rPr>
                        <a:t>When: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400" b="1" i="0" u="none" strike="noStrike" cap="none" normalizeH="0" baseline="0" dirty="0">
                          <a:ln>
                            <a:noFill/>
                          </a:ln>
                          <a:solidFill>
                            <a:schemeClr val="tx1"/>
                          </a:solidFill>
                          <a:effectLst/>
                          <a:latin typeface="Arial" charset="0"/>
                        </a:rPr>
                        <a:t>Examples: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427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600" b="1" i="0" u="none" strike="noStrike" cap="none" normalizeH="0" baseline="0" dirty="0">
                          <a:ln>
                            <a:noFill/>
                          </a:ln>
                          <a:solidFill>
                            <a:schemeClr val="tx1"/>
                          </a:solidFill>
                          <a:effectLst/>
                          <a:latin typeface="Arial" charset="0"/>
                        </a:rPr>
                        <a:t>After touching the patient’s immediate surroundings when the patient has not been touched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600" b="1" i="0" u="none" strike="noStrike" cap="none" normalizeH="0" baseline="0" dirty="0">
                          <a:ln>
                            <a:noFill/>
                          </a:ln>
                          <a:solidFill>
                            <a:schemeClr val="tx1"/>
                          </a:solidFill>
                          <a:effectLst/>
                          <a:latin typeface="Arial" charset="0"/>
                        </a:rPr>
                        <a:t>Patient surroundings include: Bed, Bedrails, Linen, Table, Bedside chart, Bedside locker, Call bell/TV remote control, Light switches, Personal belongings, Chair, Foot stool, Monkey bar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1"/>
                  </a:ext>
                </a:extLst>
              </a:tr>
            </a:tbl>
          </a:graphicData>
        </a:graphic>
      </p:graphicFrame>
    </p:spTree>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3"/>
          <p:cNvSpPr>
            <a:spLocks noGrp="1"/>
          </p:cNvSpPr>
          <p:nvPr>
            <p:ph type="title" idx="4294967295"/>
          </p:nvPr>
        </p:nvSpPr>
        <p:spPr>
          <a:xfrm>
            <a:off x="0" y="0"/>
            <a:ext cx="9144000" cy="908720"/>
          </a:xfrm>
        </p:spPr>
        <p:txBody>
          <a:bodyPr/>
          <a:lstStyle/>
          <a:p>
            <a:pPr eaLnBrk="1" hangingPunct="1"/>
            <a:r>
              <a:rPr lang="en-AU" sz="3600" dirty="0">
                <a:latin typeface="Arial Black" pitchFamily="34" charset="0"/>
              </a:rPr>
              <a:t>Patient Zone</a:t>
            </a:r>
          </a:p>
        </p:txBody>
      </p:sp>
      <p:sp>
        <p:nvSpPr>
          <p:cNvPr id="5123" name="Rectangle 4"/>
          <p:cNvSpPr>
            <a:spLocks noGrp="1"/>
          </p:cNvSpPr>
          <p:nvPr>
            <p:ph type="body" sz="half" idx="4294967295"/>
          </p:nvPr>
        </p:nvSpPr>
        <p:spPr>
          <a:xfrm>
            <a:off x="0" y="1600200"/>
            <a:ext cx="4103688" cy="4525963"/>
          </a:xfrm>
        </p:spPr>
        <p:txBody>
          <a:bodyPr/>
          <a:lstStyle/>
          <a:p>
            <a:pPr eaLnBrk="1" hangingPunct="1"/>
            <a:r>
              <a:rPr lang="en-AU" sz="2800" dirty="0"/>
              <a:t>Assumptions</a:t>
            </a:r>
          </a:p>
          <a:p>
            <a:pPr lvl="1" eaLnBrk="1" hangingPunct="1"/>
            <a:r>
              <a:rPr lang="en-AU" sz="2400" dirty="0"/>
              <a:t>Patient flora rapidly contaminates entire patient zone</a:t>
            </a:r>
          </a:p>
          <a:p>
            <a:pPr lvl="1" eaLnBrk="1" hangingPunct="1"/>
            <a:endParaRPr lang="en-AU" sz="2400" dirty="0"/>
          </a:p>
          <a:p>
            <a:pPr lvl="1" eaLnBrk="1" hangingPunct="1"/>
            <a:r>
              <a:rPr lang="en-AU" sz="2400" dirty="0"/>
              <a:t>Patient zone is cleaned between patients</a:t>
            </a:r>
          </a:p>
        </p:txBody>
      </p:sp>
      <p:pic>
        <p:nvPicPr>
          <p:cNvPr id="5124" name="Picture 4" descr="PtZoneHighlighted.jpg"/>
          <p:cNvPicPr>
            <a:picLocks noChangeAspect="1"/>
          </p:cNvPicPr>
          <p:nvPr/>
        </p:nvPicPr>
        <p:blipFill>
          <a:blip r:embed="rId3" cstate="print"/>
          <a:srcRect/>
          <a:stretch>
            <a:fillRect/>
          </a:stretch>
        </p:blipFill>
        <p:spPr bwMode="auto">
          <a:xfrm>
            <a:off x="4643438" y="1571625"/>
            <a:ext cx="4030662" cy="3870325"/>
          </a:xfrm>
          <a:prstGeom prst="rect">
            <a:avLst/>
          </a:prstGeom>
          <a:noFill/>
          <a:ln w="9525">
            <a:noFill/>
            <a:miter lim="800000"/>
            <a:headEnd/>
            <a:tailEnd/>
          </a:ln>
        </p:spPr>
      </p:pic>
    </p:spTree>
  </p:cSld>
  <p:clrMapOvr>
    <a:masterClrMapping/>
  </p:clrMapOvr>
  <p:transition advClick="0"/>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0"/>
            <a:ext cx="8362950" cy="908720"/>
          </a:xfrm>
        </p:spPr>
        <p:txBody>
          <a:bodyPr/>
          <a:lstStyle/>
          <a:p>
            <a:pPr eaLnBrk="1" hangingPunct="1">
              <a:lnSpc>
                <a:spcPct val="100000"/>
              </a:lnSpc>
            </a:pPr>
            <a:r>
              <a:rPr lang="en-AU" b="0" dirty="0">
                <a:cs typeface="Calibri" panose="020F0502020204030204" pitchFamily="34" charset="0"/>
              </a:rPr>
              <a:t>Moment 5 </a:t>
            </a:r>
            <a:r>
              <a:rPr lang="en-AU" b="0">
                <a:cs typeface="Calibri" panose="020F0502020204030204" pitchFamily="34" charset="0"/>
              </a:rPr>
              <a:t>- Dental</a:t>
            </a:r>
            <a:endParaRPr lang="en-AU" b="0" dirty="0">
              <a:cs typeface="Calibri" panose="020F0502020204030204" pitchFamily="34" charset="0"/>
            </a:endParaRPr>
          </a:p>
        </p:txBody>
      </p:sp>
      <p:graphicFrame>
        <p:nvGraphicFramePr>
          <p:cNvPr id="259092" name="Group 20"/>
          <p:cNvGraphicFramePr>
            <a:graphicFrameLocks noGrp="1"/>
          </p:cNvGraphicFramePr>
          <p:nvPr>
            <p:ph type="tbl" idx="1"/>
            <p:extLst>
              <p:ext uri="{D42A27DB-BD31-4B8C-83A1-F6EECF244321}">
                <p14:modId xmlns:p14="http://schemas.microsoft.com/office/powerpoint/2010/main" val="3920113091"/>
              </p:ext>
            </p:extLst>
          </p:nvPr>
        </p:nvGraphicFramePr>
        <p:xfrm>
          <a:off x="457200" y="1600200"/>
          <a:ext cx="8362950" cy="2234629"/>
        </p:xfrm>
        <a:graphic>
          <a:graphicData uri="http://schemas.openxmlformats.org/drawingml/2006/table">
            <a:tbl>
              <a:tblPr/>
              <a:tblGrid>
                <a:gridCol w="4181475">
                  <a:extLst>
                    <a:ext uri="{9D8B030D-6E8A-4147-A177-3AD203B41FA5}">
                      <a16:colId xmlns:a16="http://schemas.microsoft.com/office/drawing/2014/main" val="20000"/>
                    </a:ext>
                  </a:extLst>
                </a:gridCol>
                <a:gridCol w="4181475">
                  <a:extLst>
                    <a:ext uri="{9D8B030D-6E8A-4147-A177-3AD203B41FA5}">
                      <a16:colId xmlns:a16="http://schemas.microsoft.com/office/drawing/2014/main" val="20001"/>
                    </a:ext>
                  </a:extLst>
                </a:gridCol>
              </a:tblGrid>
              <a:tr h="5826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When: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Examples: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427163">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AU" sz="16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After touching the patient’s immediate surroundings when the patient has not been touched.</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AU" sz="16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On exit of zone if you have been in contact with the patient’s belongings.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AU" sz="16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6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Patient surroundings include: Chair, Equipment, Control panel for chair &amp; x-ray, Light switches, Personal belongings.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AU" sz="16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1"/>
                  </a:ext>
                </a:extLst>
              </a:tr>
            </a:tbl>
          </a:graphicData>
        </a:graphic>
      </p:graphicFrame>
    </p:spTree>
  </p:cSld>
  <p:clrMapOvr>
    <a:masterClrMapping/>
  </p:clrMapOvr>
  <p:transition advClick="0"/>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AU" sz="3600" dirty="0"/>
              <a:t>Key Message for Moment 5</a:t>
            </a:r>
          </a:p>
        </p:txBody>
      </p:sp>
      <p:sp>
        <p:nvSpPr>
          <p:cNvPr id="173059" name="Rectangle 3"/>
          <p:cNvSpPr>
            <a:spLocks noGrp="1" noChangeArrowheads="1"/>
          </p:cNvSpPr>
          <p:nvPr>
            <p:ph idx="1"/>
          </p:nvPr>
        </p:nvSpPr>
        <p:spPr>
          <a:xfrm>
            <a:off x="1331640" y="1412777"/>
            <a:ext cx="6480720" cy="2952328"/>
          </a:xfrm>
        </p:spPr>
        <p:txBody>
          <a:bodyPr/>
          <a:lstStyle/>
          <a:p>
            <a:pPr marL="0" indent="0" eaLnBrk="1" hangingPunct="1">
              <a:buFontTx/>
              <a:buNone/>
            </a:pPr>
            <a:r>
              <a:rPr lang="en-AU" dirty="0"/>
              <a:t>Hand hygiene after touching the patient’s surroundings when the patient has </a:t>
            </a:r>
            <a:r>
              <a:rPr lang="en-AU" u="sng" dirty="0"/>
              <a:t>not</a:t>
            </a:r>
            <a:r>
              <a:rPr lang="en-AU" dirty="0"/>
              <a:t> been touched</a:t>
            </a:r>
          </a:p>
          <a:p>
            <a:pPr marL="0" indent="0" eaLnBrk="1" hangingPunct="1"/>
            <a:endParaRPr lang="en-AU" dirty="0"/>
          </a:p>
          <a:p>
            <a:pPr marL="0" indent="0" eaLnBrk="1" hangingPunct="1"/>
            <a:endParaRPr lang="en-AU" dirty="0"/>
          </a:p>
        </p:txBody>
      </p:sp>
    </p:spTree>
  </p:cSld>
  <p:clrMapOvr>
    <a:masterClrMapping/>
  </p:clrMapOvr>
  <p:transition advClick="0"/>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0" y="764704"/>
            <a:ext cx="9144000" cy="1143000"/>
          </a:xfrm>
        </p:spPr>
        <p:txBody>
          <a:bodyPr/>
          <a:lstStyle/>
          <a:p>
            <a:pPr eaLnBrk="1" hangingPunct="1"/>
            <a:r>
              <a:rPr lang="en-AU" sz="3600" b="1" dirty="0"/>
              <a:t>Example: Moment 5</a:t>
            </a:r>
            <a:br>
              <a:rPr lang="en-AU" sz="3600" b="1" dirty="0">
                <a:solidFill>
                  <a:srgbClr val="4F78D6"/>
                </a:solidFill>
              </a:rPr>
            </a:br>
            <a:br>
              <a:rPr lang="en-AU" sz="2800" b="1" dirty="0">
                <a:solidFill>
                  <a:srgbClr val="4F78D6"/>
                </a:solidFill>
              </a:rPr>
            </a:br>
            <a:r>
              <a:rPr lang="en-AU" sz="2800" b="1" dirty="0">
                <a:solidFill>
                  <a:srgbClr val="1877DA"/>
                </a:solidFill>
              </a:rPr>
              <a:t>HCW walks into patient room, </a:t>
            </a:r>
            <a:br>
              <a:rPr lang="en-AU" sz="2800" b="1" dirty="0">
                <a:solidFill>
                  <a:srgbClr val="1877DA"/>
                </a:solidFill>
              </a:rPr>
            </a:br>
            <a:r>
              <a:rPr lang="en-AU" sz="2800" b="1" dirty="0">
                <a:solidFill>
                  <a:srgbClr val="1877DA"/>
                </a:solidFill>
              </a:rPr>
              <a:t>moves the over bed table closer to the patient, then leaves</a:t>
            </a:r>
          </a:p>
        </p:txBody>
      </p:sp>
      <p:sp>
        <p:nvSpPr>
          <p:cNvPr id="45059" name="Rectangle 3"/>
          <p:cNvSpPr>
            <a:spLocks noGrp="1" noChangeArrowheads="1"/>
          </p:cNvSpPr>
          <p:nvPr>
            <p:ph idx="1"/>
          </p:nvPr>
        </p:nvSpPr>
        <p:spPr>
          <a:xfrm>
            <a:off x="381000" y="2819400"/>
            <a:ext cx="8229600" cy="3124200"/>
          </a:xfrm>
        </p:spPr>
        <p:txBody>
          <a:bodyPr/>
          <a:lstStyle/>
          <a:p>
            <a:pPr marL="609600" indent="-609600" eaLnBrk="1" hangingPunct="1"/>
            <a:r>
              <a:rPr lang="en-AU" sz="2800" dirty="0"/>
              <a:t>Moment 5 – after touching the patient surroundings </a:t>
            </a:r>
            <a:r>
              <a:rPr lang="en-AU" sz="2800" u="sng" dirty="0"/>
              <a:t>without touching the patient</a:t>
            </a:r>
          </a:p>
          <a:p>
            <a:pPr marL="609600" indent="-609600" eaLnBrk="1" hangingPunct="1"/>
            <a:endParaRPr lang="en-AU" sz="2800" dirty="0"/>
          </a:p>
          <a:p>
            <a:pPr marL="609600" indent="-609600" eaLnBrk="1" hangingPunct="1">
              <a:buFontTx/>
              <a:buNone/>
            </a:pPr>
            <a:r>
              <a:rPr lang="en-AU" sz="2800" dirty="0"/>
              <a:t>If patient had been touched, then this would have been recorded as:</a:t>
            </a:r>
          </a:p>
          <a:p>
            <a:pPr marL="609600" indent="-609600" eaLnBrk="1" hangingPunct="1"/>
            <a:r>
              <a:rPr lang="en-AU" sz="2800" dirty="0"/>
              <a:t>Moment 1 and Moment 4</a:t>
            </a:r>
          </a:p>
          <a:p>
            <a:pPr marL="609600" indent="-609600" eaLnBrk="1" hangingPunct="1"/>
            <a:endParaRPr lang="en-AU" sz="2800" dirty="0"/>
          </a:p>
        </p:txBody>
      </p:sp>
    </p:spTree>
  </p:cSld>
  <p:clrMapOvr>
    <a:masterClrMapping/>
  </p:clrMapOvr>
  <p:transition advClick="0"/>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600" dirty="0"/>
              <a:t>M5 video</a:t>
            </a:r>
          </a:p>
        </p:txBody>
      </p:sp>
      <p:sp>
        <p:nvSpPr>
          <p:cNvPr id="4" name="Content Placeholder 3">
            <a:extLst>
              <a:ext uri="{FF2B5EF4-FFF2-40B4-BE49-F238E27FC236}">
                <a16:creationId xmlns:a16="http://schemas.microsoft.com/office/drawing/2014/main" id="{F948AD58-0B0F-453C-8D46-9CBDB9D8FA03}"/>
              </a:ext>
            </a:extLst>
          </p:cNvPr>
          <p:cNvSpPr>
            <a:spLocks noGrp="1"/>
          </p:cNvSpPr>
          <p:nvPr>
            <p:ph idx="1"/>
          </p:nvPr>
        </p:nvSpPr>
        <p:spPr/>
        <p:txBody>
          <a:bodyPr/>
          <a:lstStyle/>
          <a:p>
            <a:pPr marL="0" indent="0">
              <a:buNone/>
            </a:pPr>
            <a:endParaRPr lang="en-GB" dirty="0">
              <a:cs typeface="Arial"/>
            </a:endParaRPr>
          </a:p>
          <a:p>
            <a:pPr marL="0" indent="0">
              <a:buNone/>
            </a:pPr>
            <a:endParaRPr lang="en-GB" dirty="0">
              <a:cs typeface="Arial"/>
            </a:endParaRPr>
          </a:p>
          <a:p>
            <a:pPr marL="0" indent="0">
              <a:buNone/>
            </a:pPr>
            <a:endParaRPr lang="en-GB" dirty="0">
              <a:cs typeface="Arial"/>
            </a:endParaRPr>
          </a:p>
          <a:p>
            <a:pPr marL="0" indent="0">
              <a:buNone/>
            </a:pPr>
            <a:r>
              <a:rPr lang="en-GB" dirty="0">
                <a:cs typeface="Arial"/>
              </a:rPr>
              <a:t>                                 PLAY</a:t>
            </a:r>
          </a:p>
          <a:p>
            <a:pPr marL="0" indent="0">
              <a:buNone/>
            </a:pPr>
            <a:r>
              <a:rPr lang="en-GB" dirty="0">
                <a:highlight>
                  <a:srgbClr val="FFFF00"/>
                </a:highlight>
                <a:cs typeface="Arial"/>
              </a:rPr>
              <a:t>*add M5 video here</a:t>
            </a:r>
            <a:endParaRPr lang="en-GB" dirty="0">
              <a:highlight>
                <a:srgbClr val="FFFF00"/>
              </a:highlight>
            </a:endParaRPr>
          </a:p>
        </p:txBody>
      </p:sp>
    </p:spTree>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p:cNvSpPr>
          <p:nvPr>
            <p:ph type="title" idx="4294967295"/>
          </p:nvPr>
        </p:nvSpPr>
        <p:spPr>
          <a:xfrm>
            <a:off x="0" y="0"/>
            <a:ext cx="9144000" cy="908720"/>
          </a:xfrm>
        </p:spPr>
        <p:txBody>
          <a:bodyPr/>
          <a:lstStyle/>
          <a:p>
            <a:pPr eaLnBrk="1" hangingPunct="1"/>
            <a:r>
              <a:rPr lang="en-AU" sz="3600" dirty="0">
                <a:latin typeface="Arial Black" pitchFamily="34" charset="0"/>
              </a:rPr>
              <a:t>Healthcare Zone</a:t>
            </a:r>
          </a:p>
        </p:txBody>
      </p:sp>
      <p:sp>
        <p:nvSpPr>
          <p:cNvPr id="6147" name="Rectangle 3"/>
          <p:cNvSpPr>
            <a:spLocks noGrp="1"/>
          </p:cNvSpPr>
          <p:nvPr>
            <p:ph type="body" sz="half" idx="4294967295"/>
          </p:nvPr>
        </p:nvSpPr>
        <p:spPr>
          <a:xfrm>
            <a:off x="0" y="1600200"/>
            <a:ext cx="4355976" cy="4525963"/>
          </a:xfrm>
        </p:spPr>
        <p:txBody>
          <a:bodyPr/>
          <a:lstStyle/>
          <a:p>
            <a:pPr eaLnBrk="1" hangingPunct="1"/>
            <a:r>
              <a:rPr lang="en-AU" sz="2800" dirty="0"/>
              <a:t>Assumptions</a:t>
            </a:r>
          </a:p>
          <a:p>
            <a:pPr lvl="1" eaLnBrk="1" hangingPunct="1"/>
            <a:r>
              <a:rPr lang="en-AU" sz="2400" dirty="0"/>
              <a:t>Contaminated with organisms foreign and potentially harmful to Patient X</a:t>
            </a:r>
          </a:p>
          <a:p>
            <a:pPr lvl="1" eaLnBrk="1" hangingPunct="1"/>
            <a:endParaRPr lang="en-AU" sz="2400" dirty="0"/>
          </a:p>
          <a:p>
            <a:pPr lvl="1" eaLnBrk="1" hangingPunct="1"/>
            <a:r>
              <a:rPr lang="en-AU" sz="2400" dirty="0"/>
              <a:t>Transmission results in colonisation / infection</a:t>
            </a:r>
          </a:p>
        </p:txBody>
      </p:sp>
      <p:pic>
        <p:nvPicPr>
          <p:cNvPr id="6148" name="Picture 4" descr="ColorZonesSites"/>
          <p:cNvPicPr>
            <a:picLocks noChangeAspect="1" noChangeArrowheads="1"/>
          </p:cNvPicPr>
          <p:nvPr/>
        </p:nvPicPr>
        <p:blipFill>
          <a:blip r:embed="rId3" cstate="print"/>
          <a:srcRect/>
          <a:stretch>
            <a:fillRect/>
          </a:stretch>
        </p:blipFill>
        <p:spPr bwMode="auto">
          <a:xfrm>
            <a:off x="4643438" y="1557338"/>
            <a:ext cx="4008437" cy="3849687"/>
          </a:xfrm>
          <a:prstGeom prst="rect">
            <a:avLst/>
          </a:prstGeom>
          <a:noFill/>
          <a:ln w="9525">
            <a:noFill/>
            <a:miter lim="800000"/>
            <a:headEnd/>
            <a:tailEnd/>
          </a:ln>
        </p:spPr>
      </p:pic>
    </p:spTree>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p:cNvSpPr>
          <p:nvPr>
            <p:ph type="title" idx="4294967295"/>
          </p:nvPr>
        </p:nvSpPr>
        <p:spPr>
          <a:xfrm>
            <a:off x="0" y="0"/>
            <a:ext cx="9144000" cy="908720"/>
          </a:xfrm>
        </p:spPr>
        <p:txBody>
          <a:bodyPr/>
          <a:lstStyle/>
          <a:p>
            <a:pPr eaLnBrk="1" hangingPunct="1"/>
            <a:r>
              <a:rPr lang="en-AU" sz="3600" dirty="0">
                <a:latin typeface="Arial Black" pitchFamily="34" charset="0"/>
              </a:rPr>
              <a:t>Critical sites</a:t>
            </a:r>
          </a:p>
        </p:txBody>
      </p:sp>
      <p:sp>
        <p:nvSpPr>
          <p:cNvPr id="7171" name="Rectangle 3"/>
          <p:cNvSpPr>
            <a:spLocks noGrp="1"/>
          </p:cNvSpPr>
          <p:nvPr>
            <p:ph type="body" sz="half" idx="4294967295"/>
          </p:nvPr>
        </p:nvSpPr>
        <p:spPr>
          <a:xfrm>
            <a:off x="0" y="1600200"/>
            <a:ext cx="4103688" cy="4525963"/>
          </a:xfrm>
        </p:spPr>
        <p:txBody>
          <a:bodyPr/>
          <a:lstStyle/>
          <a:p>
            <a:pPr eaLnBrk="1" hangingPunct="1"/>
            <a:r>
              <a:rPr lang="en-AU" sz="2800" dirty="0"/>
              <a:t>Clean sites</a:t>
            </a:r>
          </a:p>
          <a:p>
            <a:pPr lvl="1" eaLnBrk="1" hangingPunct="1"/>
            <a:r>
              <a:rPr lang="en-AU" sz="2400" dirty="0"/>
              <a:t>Have to be protected against microorganisms</a:t>
            </a:r>
          </a:p>
          <a:p>
            <a:pPr lvl="1" eaLnBrk="1" hangingPunct="1"/>
            <a:endParaRPr lang="en-AU" sz="2400" dirty="0"/>
          </a:p>
          <a:p>
            <a:pPr eaLnBrk="1" hangingPunct="1"/>
            <a:r>
              <a:rPr lang="en-AU" sz="2800" dirty="0"/>
              <a:t>Body fluid sites</a:t>
            </a:r>
          </a:p>
          <a:p>
            <a:pPr lvl="1" eaLnBrk="1" hangingPunct="1"/>
            <a:r>
              <a:rPr lang="en-AU" sz="2400" dirty="0"/>
              <a:t>Lead to hand exposure of body fluids</a:t>
            </a:r>
          </a:p>
        </p:txBody>
      </p:sp>
      <p:pic>
        <p:nvPicPr>
          <p:cNvPr id="7172" name="Picture 5" descr="CritSitesZonesSites.jpg"/>
          <p:cNvPicPr>
            <a:picLocks noChangeAspect="1"/>
          </p:cNvPicPr>
          <p:nvPr/>
        </p:nvPicPr>
        <p:blipFill>
          <a:blip r:embed="rId3" cstate="print"/>
          <a:srcRect/>
          <a:stretch>
            <a:fillRect/>
          </a:stretch>
        </p:blipFill>
        <p:spPr bwMode="auto">
          <a:xfrm>
            <a:off x="4643438" y="1571625"/>
            <a:ext cx="4030662" cy="3870325"/>
          </a:xfrm>
          <a:prstGeom prst="rect">
            <a:avLst/>
          </a:prstGeom>
          <a:noFill/>
          <a:ln w="9525">
            <a:noFill/>
            <a:miter lim="800000"/>
            <a:headEnd/>
            <a:tailEnd/>
          </a:ln>
        </p:spPr>
      </p:pic>
    </p:spTree>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53975"/>
            <a:ext cx="9144000" cy="854745"/>
          </a:xfrm>
        </p:spPr>
        <p:txBody>
          <a:bodyPr/>
          <a:lstStyle/>
          <a:p>
            <a:pPr eaLnBrk="1" hangingPunct="1"/>
            <a:r>
              <a:rPr lang="en-AU" sz="3600" dirty="0">
                <a:latin typeface="Arial Black" pitchFamily="34" charset="0"/>
              </a:rPr>
              <a:t>Sources of Transmission</a:t>
            </a:r>
          </a:p>
        </p:txBody>
      </p:sp>
      <p:sp>
        <p:nvSpPr>
          <p:cNvPr id="8195" name="Rectangle 3"/>
          <p:cNvSpPr>
            <a:spLocks noGrp="1" noChangeArrowheads="1"/>
          </p:cNvSpPr>
          <p:nvPr>
            <p:ph idx="1"/>
          </p:nvPr>
        </p:nvSpPr>
        <p:spPr>
          <a:xfrm>
            <a:off x="467544" y="1196752"/>
            <a:ext cx="8229600" cy="3960439"/>
          </a:xfrm>
        </p:spPr>
        <p:txBody>
          <a:bodyPr/>
          <a:lstStyle/>
          <a:p>
            <a:pPr eaLnBrk="1" hangingPunct="1">
              <a:spcAft>
                <a:spcPts val="600"/>
              </a:spcAft>
            </a:pPr>
            <a:r>
              <a:rPr lang="en-AU" sz="2800" dirty="0"/>
              <a:t>Patients are the main source of healthcare  microorganisms</a:t>
            </a:r>
          </a:p>
          <a:p>
            <a:pPr>
              <a:spcAft>
                <a:spcPts val="600"/>
              </a:spcAft>
            </a:pPr>
            <a:r>
              <a:rPr lang="en-AU" sz="2800" dirty="0"/>
              <a:t>The healthcare zone is a secondary source as it contains a wide variety of healthcare </a:t>
            </a:r>
            <a:br>
              <a:rPr lang="en-AU" sz="2800" dirty="0"/>
            </a:br>
            <a:r>
              <a:rPr lang="en-AU" sz="2800" dirty="0"/>
              <a:t>microorganisms</a:t>
            </a:r>
          </a:p>
          <a:p>
            <a:pPr eaLnBrk="1" hangingPunct="1">
              <a:spcAft>
                <a:spcPts val="600"/>
              </a:spcAft>
            </a:pPr>
            <a:r>
              <a:rPr lang="en-AU" sz="2800" dirty="0"/>
              <a:t>The patient zone becomes colonised by the patient’s own microorganisms</a:t>
            </a:r>
          </a:p>
        </p:txBody>
      </p:sp>
    </p:spTree>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AU" dirty="0"/>
              <a:t>The Zones</a:t>
            </a:r>
          </a:p>
        </p:txBody>
      </p:sp>
      <p:sp>
        <p:nvSpPr>
          <p:cNvPr id="3" name="Content Placeholder 2"/>
          <p:cNvSpPr>
            <a:spLocks noGrp="1"/>
          </p:cNvSpPr>
          <p:nvPr>
            <p:ph sz="half" idx="1"/>
          </p:nvPr>
        </p:nvSpPr>
        <p:spPr>
          <a:xfrm>
            <a:off x="395288" y="981075"/>
            <a:ext cx="8497192" cy="1655837"/>
          </a:xfrm>
        </p:spPr>
        <p:txBody>
          <a:bodyPr/>
          <a:lstStyle/>
          <a:p>
            <a:pPr>
              <a:lnSpc>
                <a:spcPct val="100000"/>
              </a:lnSpc>
              <a:buFont typeface="Arial" panose="020B0604020202020204" pitchFamily="34" charset="0"/>
              <a:buChar char="•"/>
            </a:pPr>
            <a:r>
              <a:rPr lang="en-AU" b="0" dirty="0"/>
              <a:t>In the oral health setting there are two zones:</a:t>
            </a:r>
          </a:p>
          <a:p>
            <a:pPr marL="0" indent="0">
              <a:lnSpc>
                <a:spcPct val="100000"/>
              </a:lnSpc>
              <a:buNone/>
            </a:pPr>
            <a:endParaRPr lang="en-AU" sz="1800" b="0" dirty="0"/>
          </a:p>
          <a:p>
            <a:pPr marL="0" indent="0">
              <a:lnSpc>
                <a:spcPct val="100000"/>
              </a:lnSpc>
              <a:buNone/>
            </a:pPr>
            <a:r>
              <a:rPr lang="en-AU" b="0" dirty="0"/>
              <a:t>The CONTAMINATED zone and the CLEAN zone –</a:t>
            </a:r>
          </a:p>
          <a:p>
            <a:pPr marL="0" indent="0">
              <a:lnSpc>
                <a:spcPct val="100000"/>
              </a:lnSpc>
              <a:buNone/>
            </a:pPr>
            <a:r>
              <a:rPr lang="en-AU" b="0" dirty="0"/>
              <a:t>				</a:t>
            </a:r>
          </a:p>
          <a:p>
            <a:pPr marL="0" indent="0">
              <a:lnSpc>
                <a:spcPct val="100000"/>
              </a:lnSpc>
              <a:buNone/>
            </a:pPr>
            <a:endParaRPr lang="en-AU" b="0" dirty="0"/>
          </a:p>
        </p:txBody>
      </p:sp>
      <p:sp>
        <p:nvSpPr>
          <p:cNvPr id="5" name="TextBox 4"/>
          <p:cNvSpPr txBox="1"/>
          <p:nvPr/>
        </p:nvSpPr>
        <p:spPr>
          <a:xfrm>
            <a:off x="4067944" y="2496294"/>
            <a:ext cx="4752528" cy="3453253"/>
          </a:xfrm>
          <a:prstGeom prst="rect">
            <a:avLst/>
          </a:prstGeom>
          <a:noFill/>
        </p:spPr>
        <p:txBody>
          <a:bodyPr wrap="square" rtlCol="0">
            <a:spAutoFit/>
          </a:bodyPr>
          <a:lstStyle/>
          <a:p>
            <a:pPr marL="342900" lvl="0" indent="-342900">
              <a:spcBef>
                <a:spcPct val="20000"/>
              </a:spcBef>
              <a:buFont typeface="Arial" panose="020B0604020202020204" pitchFamily="34" charset="0"/>
              <a:buChar char="•"/>
            </a:pPr>
            <a:r>
              <a:rPr lang="en-AU" sz="2000" kern="0" dirty="0">
                <a:solidFill>
                  <a:srgbClr val="11559A"/>
                </a:solidFill>
                <a:latin typeface="Calibri" panose="020F0502020204030204" pitchFamily="34" charset="0"/>
              </a:rPr>
              <a:t>The CONTAMINATED zone (or patient zone) is the area directly around the patient that may become contaminated by the treatment once in progress, this includes the patient themselves.</a:t>
            </a:r>
          </a:p>
          <a:p>
            <a:pPr lvl="0">
              <a:spcBef>
                <a:spcPct val="20000"/>
              </a:spcBef>
            </a:pPr>
            <a:endParaRPr lang="en-AU" sz="1200" kern="0" dirty="0">
              <a:solidFill>
                <a:srgbClr val="11559A"/>
              </a:solidFill>
              <a:latin typeface="Calibri" panose="020F0502020204030204" pitchFamily="34" charset="0"/>
            </a:endParaRPr>
          </a:p>
          <a:p>
            <a:pPr marL="342900" lvl="0" indent="-342900">
              <a:spcBef>
                <a:spcPct val="20000"/>
              </a:spcBef>
              <a:buFont typeface="Arial" panose="020B0604020202020204" pitchFamily="34" charset="0"/>
              <a:buChar char="•"/>
            </a:pPr>
            <a:r>
              <a:rPr lang="en-AU" sz="2000" kern="0" dirty="0">
                <a:solidFill>
                  <a:srgbClr val="11559A"/>
                </a:solidFill>
                <a:latin typeface="Calibri" panose="020F0502020204030204" pitchFamily="34" charset="0"/>
              </a:rPr>
              <a:t>The CLEAN zone (or healthcare zone) is the area outside of the contaminated area and should not become contaminated with patient blood or saliva</a:t>
            </a:r>
          </a:p>
        </p:txBody>
      </p:sp>
      <p:grpSp>
        <p:nvGrpSpPr>
          <p:cNvPr id="8" name="Group 7"/>
          <p:cNvGrpSpPr/>
          <p:nvPr/>
        </p:nvGrpSpPr>
        <p:grpSpPr>
          <a:xfrm>
            <a:off x="323528" y="2492896"/>
            <a:ext cx="3600400" cy="3168352"/>
            <a:chOff x="539552" y="2437895"/>
            <a:chExt cx="3356173" cy="2879400"/>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10" r="4721" b="5890"/>
            <a:stretch/>
          </p:blipFill>
          <p:spPr bwMode="auto">
            <a:xfrm>
              <a:off x="539552" y="2437895"/>
              <a:ext cx="3356173" cy="28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339752" y="2992451"/>
              <a:ext cx="1116335" cy="243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p:cNvSpPr/>
            <p:nvPr/>
          </p:nvSpPr>
          <p:spPr>
            <a:xfrm>
              <a:off x="1691680" y="5189364"/>
              <a:ext cx="1872208" cy="12793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90057"/>
            <a:stretch/>
          </p:blipFill>
          <p:spPr bwMode="auto">
            <a:xfrm rot="5400000">
              <a:off x="2275785" y="3814261"/>
              <a:ext cx="127931" cy="287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228188261"/>
      </p:ext>
    </p:extLst>
  </p:cSld>
  <p:clrMapOvr>
    <a:masterClrMapping/>
  </p:clrMapOvr>
  <p:transition advClick="0"/>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2AF382A062AD647AA64028EB6419987" ma:contentTypeVersion="11" ma:contentTypeDescription="Create a new document." ma:contentTypeScope="" ma:versionID="e5052cbc5c8ec5edf19450b069ca8500">
  <xsd:schema xmlns:xsd="http://www.w3.org/2001/XMLSchema" xmlns:xs="http://www.w3.org/2001/XMLSchema" xmlns:p="http://schemas.microsoft.com/office/2006/metadata/properties" xmlns:ns2="719def93-22ce-40a0-bcf5-d3e27c8029ec" xmlns:ns3="effdf2cc-b12a-41f2-91a6-814341b6a5c2" targetNamespace="http://schemas.microsoft.com/office/2006/metadata/properties" ma:root="true" ma:fieldsID="f4a05585b1d6ca3eb348014d51f3285c" ns2:_="" ns3:_="">
    <xsd:import namespace="719def93-22ce-40a0-bcf5-d3e27c8029ec"/>
    <xsd:import namespace="effdf2cc-b12a-41f2-91a6-814341b6a5c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9def93-22ce-40a0-bcf5-d3e27c8029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ffdf2cc-b12a-41f2-91a6-814341b6a5c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C007794-3925-4821-BC5D-9772D53F07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9def93-22ce-40a0-bcf5-d3e27c8029ec"/>
    <ds:schemaRef ds:uri="effdf2cc-b12a-41f2-91a6-814341b6a5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ACB32FD-154B-4C53-B4F6-C036F4740918}">
  <ds:schemaRefs>
    <ds:schemaRef ds:uri="http://schemas.microsoft.com/sharepoint/v3/contenttype/forms"/>
  </ds:schemaRefs>
</ds:datastoreItem>
</file>

<file path=customXml/itemProps3.xml><?xml version="1.0" encoding="utf-8"?>
<ds:datastoreItem xmlns:ds="http://schemas.openxmlformats.org/officeDocument/2006/customXml" ds:itemID="{DA9030B2-689F-41FC-8058-2E431557A85C}">
  <ds:schemaRefs>
    <ds:schemaRef ds:uri="http://schemas.microsoft.com/office/infopath/2007/PartnerControls"/>
    <ds:schemaRef ds:uri="http://purl.org/dc/dcmitype/"/>
    <ds:schemaRef ds:uri="http://schemas.openxmlformats.org/package/2006/metadata/core-properties"/>
    <ds:schemaRef ds:uri="http://www.w3.org/XML/1998/namespace"/>
    <ds:schemaRef ds:uri="http://schemas.microsoft.com/office/2006/documentManagement/types"/>
    <ds:schemaRef ds:uri="http://purl.org/dc/terms/"/>
    <ds:schemaRef ds:uri="http://purl.org/dc/elements/1.1/"/>
    <ds:schemaRef ds:uri="effdf2cc-b12a-41f2-91a6-814341b6a5c2"/>
    <ds:schemaRef ds:uri="719def93-22ce-40a0-bcf5-d3e27c8029ec"/>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3154</TotalTime>
  <Words>2285</Words>
  <Application>Microsoft Office PowerPoint</Application>
  <PresentationFormat>On-screen Show (4:3)</PresentationFormat>
  <Paragraphs>325</Paragraphs>
  <Slides>53</Slides>
  <Notes>40</Notes>
  <HiddenSlides>6</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53</vt:i4>
      </vt:variant>
    </vt:vector>
  </HeadingPairs>
  <TitlesOfParts>
    <vt:vector size="58" baseType="lpstr">
      <vt:lpstr>Arial</vt:lpstr>
      <vt:lpstr>Arial Black</vt:lpstr>
      <vt:lpstr>Arial Unicode MS</vt:lpstr>
      <vt:lpstr>Calibri</vt:lpstr>
      <vt:lpstr>Default Design</vt:lpstr>
      <vt:lpstr>5 Moments for Hand Hygiene</vt:lpstr>
      <vt:lpstr>Session Objectives</vt:lpstr>
      <vt:lpstr>PowerPoint Presentation</vt:lpstr>
      <vt:lpstr>PowerPoint Presentation</vt:lpstr>
      <vt:lpstr>Patient Zone</vt:lpstr>
      <vt:lpstr>Healthcare Zone</vt:lpstr>
      <vt:lpstr>Critical sites</vt:lpstr>
      <vt:lpstr>Sources of Transmission</vt:lpstr>
      <vt:lpstr>The Zones</vt:lpstr>
      <vt:lpstr>PowerPoint Presentation</vt:lpstr>
      <vt:lpstr>Performing Hand Hygiene Prevents:</vt:lpstr>
      <vt:lpstr>PowerPoint Presentation</vt:lpstr>
      <vt:lpstr>PowerPoint Presentation</vt:lpstr>
      <vt:lpstr>5 Moments for Hand Hygiene</vt:lpstr>
      <vt:lpstr>5 Moments Program</vt:lpstr>
      <vt:lpstr>PowerPoint Presentation</vt:lpstr>
      <vt:lpstr>5 Moments Definitions</vt:lpstr>
      <vt:lpstr>Moment 1 – Before Touching a Patient</vt:lpstr>
      <vt:lpstr>Patient</vt:lpstr>
      <vt:lpstr>Moment 1</vt:lpstr>
      <vt:lpstr>Moment 1</vt:lpstr>
      <vt:lpstr>Moment 1 - Dental</vt:lpstr>
      <vt:lpstr>Key Message for Moment 1</vt:lpstr>
      <vt:lpstr>Example Moment 1</vt:lpstr>
      <vt:lpstr>M1 video</vt:lpstr>
      <vt:lpstr>Moment 2 – Before A Procedure</vt:lpstr>
      <vt:lpstr>Procedure</vt:lpstr>
      <vt:lpstr>Moment 2</vt:lpstr>
      <vt:lpstr>Moment 2</vt:lpstr>
      <vt:lpstr>Moment 2 - Dental</vt:lpstr>
      <vt:lpstr>Key Message for Moment 2</vt:lpstr>
      <vt:lpstr>Example: Moment 2    </vt:lpstr>
      <vt:lpstr>M2 video</vt:lpstr>
      <vt:lpstr>Moment 3  After A Procedure or Body Fluid Exposure Risk</vt:lpstr>
      <vt:lpstr>PowerPoint Presentation</vt:lpstr>
      <vt:lpstr>Actual or potential contact with:</vt:lpstr>
      <vt:lpstr>Moment 3</vt:lpstr>
      <vt:lpstr>Moment 3 - Dental</vt:lpstr>
      <vt:lpstr>Key Message for Moment 3</vt:lpstr>
      <vt:lpstr>Example: Moment 3</vt:lpstr>
      <vt:lpstr>Example: Moment 3</vt:lpstr>
      <vt:lpstr>M3 video</vt:lpstr>
      <vt:lpstr>Moment 4 – After Touching A Patient</vt:lpstr>
      <vt:lpstr>Key Message for Moment 4</vt:lpstr>
      <vt:lpstr>Example: Moment 4  HCW walks in,  helps the patient to sit up,  folds down the sheets,  moves the chair into position,  then gets the patient out of bed, then leaves the room  </vt:lpstr>
      <vt:lpstr>M4 video</vt:lpstr>
      <vt:lpstr>Moment 5 – After Touching A Patient’s Surroundings</vt:lpstr>
      <vt:lpstr>Immediate Patient Surroundings</vt:lpstr>
      <vt:lpstr>Moment 5</vt:lpstr>
      <vt:lpstr>Moment 5 - Dental</vt:lpstr>
      <vt:lpstr>Key Message for Moment 5</vt:lpstr>
      <vt:lpstr>Example: Moment 5  HCW walks into patient room,  moves the over bed table closer to the patient, then leaves</vt:lpstr>
      <vt:lpstr>M5 video</vt:lpstr>
    </vt:vector>
  </TitlesOfParts>
  <Company>Austin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Promoting &amp; Improving Hand Hygiene</dc:title>
  <dc:creator>simppz</dc:creator>
  <cp:lastModifiedBy>RYAN, Kate</cp:lastModifiedBy>
  <cp:revision>161</cp:revision>
  <dcterms:created xsi:type="dcterms:W3CDTF">2009-07-31T03:24:46Z</dcterms:created>
  <dcterms:modified xsi:type="dcterms:W3CDTF">2023-08-08T01:39:29Z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0x01010072AF382A062AD647AA64028EB6419987</vt:lpwstr>
  </property>
  <property fmtid="{D5CDD505-2E9C-101B-9397-08002B2CF9AE}" pid="3" name="Order">
    <vt:r8>100</vt:r8>
  </property>
</Properties>
</file>