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61"/>
  </p:notesMasterIdLst>
  <p:handoutMasterIdLst>
    <p:handoutMasterId r:id="rId62"/>
  </p:handoutMasterIdLst>
  <p:sldIdLst>
    <p:sldId id="302" r:id="rId5"/>
    <p:sldId id="301" r:id="rId6"/>
    <p:sldId id="315" r:id="rId7"/>
    <p:sldId id="316" r:id="rId8"/>
    <p:sldId id="335" r:id="rId9"/>
    <p:sldId id="338" r:id="rId10"/>
    <p:sldId id="337" r:id="rId11"/>
    <p:sldId id="336" r:id="rId12"/>
    <p:sldId id="259" r:id="rId13"/>
    <p:sldId id="303" r:id="rId14"/>
    <p:sldId id="330" r:id="rId15"/>
    <p:sldId id="317" r:id="rId16"/>
    <p:sldId id="318" r:id="rId17"/>
    <p:sldId id="339" r:id="rId18"/>
    <p:sldId id="320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26" r:id="rId27"/>
    <p:sldId id="285" r:id="rId28"/>
    <p:sldId id="327" r:id="rId29"/>
    <p:sldId id="292" r:id="rId30"/>
    <p:sldId id="293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71" r:id="rId41"/>
    <p:sldId id="357" r:id="rId42"/>
    <p:sldId id="358" r:id="rId43"/>
    <p:sldId id="359" r:id="rId44"/>
    <p:sldId id="360" r:id="rId45"/>
    <p:sldId id="361" r:id="rId46"/>
    <p:sldId id="362" r:id="rId47"/>
    <p:sldId id="282" r:id="rId48"/>
    <p:sldId id="311" r:id="rId49"/>
    <p:sldId id="295" r:id="rId50"/>
    <p:sldId id="310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265" r:id="rId60"/>
  </p:sldIdLst>
  <p:sldSz cx="9144000" cy="6858000" type="screen4x3"/>
  <p:notesSz cx="9144000" cy="6858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0"/>
    <a:srgbClr val="11559A"/>
    <a:srgbClr val="1877DA"/>
    <a:srgbClr val="D1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10B86-87E1-386E-7D09-0CF6CF0FBC40}" v="2" dt="2023-05-19T05:07:39.420"/>
    <p1510:client id="{7544D2F0-D59A-4D1C-8BE3-FF7F575B1475}" v="1" dt="2022-03-25T06:24:14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86353" autoAdjust="0"/>
  </p:normalViewPr>
  <p:slideViewPr>
    <p:cSldViewPr>
      <p:cViewPr varScale="1">
        <p:scale>
          <a:sx n="140" d="100"/>
          <a:sy n="140" d="100"/>
        </p:scale>
        <p:origin x="36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, Kate" userId="S::ryankz@austin.org.au::93a9740c-6f18-4f14-b4e4-7b061c934f44" providerId="AD" clId="Web-{38110B86-87E1-386E-7D09-0CF6CF0FBC40}"/>
    <pc:docChg chg="modSld">
      <pc:chgData name="RYAN, Kate" userId="S::ryankz@austin.org.au::93a9740c-6f18-4f14-b4e4-7b061c934f44" providerId="AD" clId="Web-{38110B86-87E1-386E-7D09-0CF6CF0FBC40}" dt="2023-05-19T05:07:39.420" v="1"/>
      <pc:docMkLst>
        <pc:docMk/>
      </pc:docMkLst>
      <pc:sldChg chg="mod modShow">
        <pc:chgData name="RYAN, Kate" userId="S::ryankz@austin.org.au::93a9740c-6f18-4f14-b4e4-7b061c934f44" providerId="AD" clId="Web-{38110B86-87E1-386E-7D09-0CF6CF0FBC40}" dt="2023-05-19T05:07:39.420" v="1"/>
        <pc:sldMkLst>
          <pc:docMk/>
          <pc:sldMk cId="0" sldId="312"/>
        </pc:sldMkLst>
      </pc:sldChg>
      <pc:sldChg chg="mod modShow">
        <pc:chgData name="RYAN, Kate" userId="S::ryankz@austin.org.au::93a9740c-6f18-4f14-b4e4-7b061c934f44" providerId="AD" clId="Web-{38110B86-87E1-386E-7D09-0CF6CF0FBC40}" dt="2023-05-19T05:05:50.177" v="0"/>
        <pc:sldMkLst>
          <pc:docMk/>
          <pc:sldMk cId="3785520604" sldId="315"/>
        </pc:sldMkLst>
      </pc:sldChg>
    </pc:docChg>
  </pc:docChgLst>
  <pc:docChgLst>
    <pc:chgData name="Kate" userId="93a9740c-6f18-4f14-b4e4-7b061c934f44" providerId="ADAL" clId="{7544D2F0-D59A-4D1C-8BE3-FF7F575B1475}"/>
    <pc:docChg chg="modMainMaster">
      <pc:chgData name="Kate" userId="93a9740c-6f18-4f14-b4e4-7b061c934f44" providerId="ADAL" clId="{7544D2F0-D59A-4D1C-8BE3-FF7F575B1475}" dt="2022-03-25T06:24:19.433" v="1" actId="1076"/>
      <pc:docMkLst>
        <pc:docMk/>
      </pc:docMkLst>
      <pc:sldMasterChg chg="modSldLayout">
        <pc:chgData name="Kate" userId="93a9740c-6f18-4f14-b4e4-7b061c934f44" providerId="ADAL" clId="{7544D2F0-D59A-4D1C-8BE3-FF7F575B1475}" dt="2022-03-25T06:24:19.433" v="1" actId="1076"/>
        <pc:sldMasterMkLst>
          <pc:docMk/>
          <pc:sldMasterMk cId="0" sldId="2147483652"/>
        </pc:sldMasterMkLst>
        <pc:sldLayoutChg chg="addSp modSp mod">
          <pc:chgData name="Kate" userId="93a9740c-6f18-4f14-b4e4-7b061c934f44" providerId="ADAL" clId="{7544D2F0-D59A-4D1C-8BE3-FF7F575B1475}" dt="2022-03-25T06:24:19.433" v="1" actId="1076"/>
          <pc:sldLayoutMkLst>
            <pc:docMk/>
            <pc:sldMasterMk cId="0" sldId="2147483652"/>
            <pc:sldLayoutMk cId="0" sldId="2147483653"/>
          </pc:sldLayoutMkLst>
          <pc:spChg chg="add mod">
            <ac:chgData name="Kate" userId="93a9740c-6f18-4f14-b4e4-7b061c934f44" providerId="ADAL" clId="{7544D2F0-D59A-4D1C-8BE3-FF7F575B1475}" dt="2022-03-25T06:24:19.433" v="1" actId="1076"/>
            <ac:spMkLst>
              <pc:docMk/>
              <pc:sldMasterMk cId="0" sldId="2147483652"/>
              <pc:sldLayoutMk cId="0" sldId="2147483653"/>
              <ac:spMk id="7" creationId="{308F2333-FBA9-48C6-B06D-C166F0473E89}"/>
            </ac:spMkLst>
          </pc:spChg>
        </pc:sldLayoutChg>
      </pc:sldMasterChg>
    </pc:docChg>
  </pc:docChgLst>
  <pc:docChgLst>
    <pc:chgData name="RYAN, Kate" userId="S::ryankz@austin.org.au::93a9740c-6f18-4f14-b4e4-7b061c934f44" providerId="AD" clId="Web-{F7AAE803-7DCE-3AF0-224E-A6CA4C540CD7}"/>
    <pc:docChg chg="delSld modSld">
      <pc:chgData name="RYAN, Kate" userId="S::ryankz@austin.org.au::93a9740c-6f18-4f14-b4e4-7b061c934f44" providerId="AD" clId="Web-{F7AAE803-7DCE-3AF0-224E-A6CA4C540CD7}" dt="2022-02-01T04:46:34.705" v="20"/>
      <pc:docMkLst>
        <pc:docMk/>
      </pc:docMkLst>
      <pc:sldChg chg="modSp">
        <pc:chgData name="RYAN, Kate" userId="S::ryankz@austin.org.au::93a9740c-6f18-4f14-b4e4-7b061c934f44" providerId="AD" clId="Web-{F7AAE803-7DCE-3AF0-224E-A6CA4C540CD7}" dt="2022-02-01T04:46:17.439" v="18" actId="20577"/>
        <pc:sldMkLst>
          <pc:docMk/>
          <pc:sldMk cId="0" sldId="265"/>
        </pc:sldMkLst>
        <pc:spChg chg="mod">
          <ac:chgData name="RYAN, Kate" userId="S::ryankz@austin.org.au::93a9740c-6f18-4f14-b4e4-7b061c934f44" providerId="AD" clId="Web-{F7AAE803-7DCE-3AF0-224E-A6CA4C540CD7}" dt="2022-02-01T04:46:17.439" v="18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RYAN, Kate" userId="S::ryankz@austin.org.au::93a9740c-6f18-4f14-b4e4-7b061c934f44" providerId="AD" clId="Web-{F7AAE803-7DCE-3AF0-224E-A6CA4C540CD7}" dt="2022-02-01T04:45:20.016" v="14" actId="20577"/>
        <pc:sldMkLst>
          <pc:docMk/>
          <pc:sldMk cId="0" sldId="295"/>
        </pc:sldMkLst>
        <pc:spChg chg="mod">
          <ac:chgData name="RYAN, Kate" userId="S::ryankz@austin.org.au::93a9740c-6f18-4f14-b4e4-7b061c934f44" providerId="AD" clId="Web-{F7AAE803-7DCE-3AF0-224E-A6CA4C540CD7}" dt="2022-02-01T04:45:20.016" v="14" actId="20577"/>
          <ac:spMkLst>
            <pc:docMk/>
            <pc:sldMk cId="0" sldId="295"/>
            <ac:spMk id="16" creationId="{00000000-0000-0000-0000-000000000000}"/>
          </ac:spMkLst>
        </pc:spChg>
      </pc:sldChg>
      <pc:sldChg chg="modSp">
        <pc:chgData name="RYAN, Kate" userId="S::ryankz@austin.org.au::93a9740c-6f18-4f14-b4e4-7b061c934f44" providerId="AD" clId="Web-{F7AAE803-7DCE-3AF0-224E-A6CA4C540CD7}" dt="2022-02-01T04:32:47.311" v="4" actId="20577"/>
        <pc:sldMkLst>
          <pc:docMk/>
          <pc:sldMk cId="0" sldId="302"/>
        </pc:sldMkLst>
        <pc:spChg chg="mod">
          <ac:chgData name="RYAN, Kate" userId="S::ryankz@austin.org.au::93a9740c-6f18-4f14-b4e4-7b061c934f44" providerId="AD" clId="Web-{F7AAE803-7DCE-3AF0-224E-A6CA4C540CD7}" dt="2022-02-01T04:32:47.311" v="4" actId="20577"/>
          <ac:spMkLst>
            <pc:docMk/>
            <pc:sldMk cId="0" sldId="302"/>
            <ac:spMk id="2" creationId="{00000000-0000-0000-0000-000000000000}"/>
          </ac:spMkLst>
        </pc:spChg>
      </pc:sldChg>
      <pc:sldChg chg="modSp">
        <pc:chgData name="RYAN, Kate" userId="S::ryankz@austin.org.au::93a9740c-6f18-4f14-b4e4-7b061c934f44" providerId="AD" clId="Web-{F7AAE803-7DCE-3AF0-224E-A6CA4C540CD7}" dt="2022-02-01T04:45:27.219" v="16" actId="20577"/>
        <pc:sldMkLst>
          <pc:docMk/>
          <pc:sldMk cId="0" sldId="310"/>
        </pc:sldMkLst>
        <pc:spChg chg="mod">
          <ac:chgData name="RYAN, Kate" userId="S::ryankz@austin.org.au::93a9740c-6f18-4f14-b4e4-7b061c934f44" providerId="AD" clId="Web-{F7AAE803-7DCE-3AF0-224E-A6CA4C540CD7}" dt="2022-02-01T04:45:27.219" v="16" actId="20577"/>
          <ac:spMkLst>
            <pc:docMk/>
            <pc:sldMk cId="0" sldId="310"/>
            <ac:spMk id="3" creationId="{00000000-0000-0000-0000-000000000000}"/>
          </ac:spMkLst>
        </pc:spChg>
      </pc:sldChg>
      <pc:sldChg chg="modSp">
        <pc:chgData name="RYAN, Kate" userId="S::ryankz@austin.org.au::93a9740c-6f18-4f14-b4e4-7b061c934f44" providerId="AD" clId="Web-{F7AAE803-7DCE-3AF0-224E-A6CA4C540CD7}" dt="2022-02-01T04:33:31.359" v="6" actId="20577"/>
        <pc:sldMkLst>
          <pc:docMk/>
          <pc:sldMk cId="2710916366" sldId="316"/>
        </pc:sldMkLst>
        <pc:spChg chg="mod">
          <ac:chgData name="RYAN, Kate" userId="S::ryankz@austin.org.au::93a9740c-6f18-4f14-b4e4-7b061c934f44" providerId="AD" clId="Web-{F7AAE803-7DCE-3AF0-224E-A6CA4C540CD7}" dt="2022-02-01T04:33:31.359" v="6" actId="20577"/>
          <ac:spMkLst>
            <pc:docMk/>
            <pc:sldMk cId="2710916366" sldId="316"/>
            <ac:spMk id="3" creationId="{00000000-0000-0000-0000-000000000000}"/>
          </ac:spMkLst>
        </pc:spChg>
      </pc:sldChg>
      <pc:sldChg chg="del">
        <pc:chgData name="RYAN, Kate" userId="S::ryankz@austin.org.au::93a9740c-6f18-4f14-b4e4-7b061c934f44" providerId="AD" clId="Web-{F7AAE803-7DCE-3AF0-224E-A6CA4C540CD7}" dt="2022-02-01T04:46:32.721" v="19"/>
        <pc:sldMkLst>
          <pc:docMk/>
          <pc:sldMk cId="2036950373" sldId="328"/>
        </pc:sldMkLst>
      </pc:sldChg>
      <pc:sldChg chg="del">
        <pc:chgData name="RYAN, Kate" userId="S::ryankz@austin.org.au::93a9740c-6f18-4f14-b4e4-7b061c934f44" providerId="AD" clId="Web-{F7AAE803-7DCE-3AF0-224E-A6CA4C540CD7}" dt="2022-02-01T04:46:34.705" v="20"/>
        <pc:sldMkLst>
          <pc:docMk/>
          <pc:sldMk cId="2487883419" sldId="331"/>
        </pc:sldMkLst>
      </pc:sldChg>
      <pc:sldChg chg="del">
        <pc:chgData name="RYAN, Kate" userId="S::ryankz@austin.org.au::93a9740c-6f18-4f14-b4e4-7b061c934f44" providerId="AD" clId="Web-{F7AAE803-7DCE-3AF0-224E-A6CA4C540CD7}" dt="2022-02-01T04:34:49.533" v="8"/>
        <pc:sldMkLst>
          <pc:docMk/>
          <pc:sldMk cId="2018844260" sldId="347"/>
        </pc:sldMkLst>
      </pc:sldChg>
      <pc:sldChg chg="modSp">
        <pc:chgData name="RYAN, Kate" userId="S::ryankz@austin.org.au::93a9740c-6f18-4f14-b4e4-7b061c934f44" providerId="AD" clId="Web-{F7AAE803-7DCE-3AF0-224E-A6CA4C540CD7}" dt="2022-02-01T04:44:48.359" v="11" actId="20577"/>
        <pc:sldMkLst>
          <pc:docMk/>
          <pc:sldMk cId="4120313272" sldId="358"/>
        </pc:sldMkLst>
        <pc:spChg chg="mod">
          <ac:chgData name="RYAN, Kate" userId="S::ryankz@austin.org.au::93a9740c-6f18-4f14-b4e4-7b061c934f44" providerId="AD" clId="Web-{F7AAE803-7DCE-3AF0-224E-A6CA4C540CD7}" dt="2022-02-01T04:44:48.359" v="11" actId="20577"/>
          <ac:spMkLst>
            <pc:docMk/>
            <pc:sldMk cId="4120313272" sldId="358"/>
            <ac:spMk id="3" creationId="{00000000-0000-0000-0000-000000000000}"/>
          </ac:spMkLst>
        </pc:spChg>
      </pc:sldChg>
      <pc:sldChg chg="del">
        <pc:chgData name="RYAN, Kate" userId="S::ryankz@austin.org.au::93a9740c-6f18-4f14-b4e4-7b061c934f44" providerId="AD" clId="Web-{F7AAE803-7DCE-3AF0-224E-A6CA4C540CD7}" dt="2022-02-01T04:33:41.765" v="7"/>
        <pc:sldMkLst>
          <pc:docMk/>
          <pc:sldMk cId="0" sldId="3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47C205-EC98-4AA8-8E43-4B8B8C1963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71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02697B-74C0-4EA9-AC93-94B6E8F291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45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AU" dirty="0"/>
              <a:t>There has been people who have logged on as an auditor and wondered why they can’t manage audits, audit periods, departments </a:t>
            </a:r>
            <a:r>
              <a:rPr lang="en-AU" dirty="0" err="1"/>
              <a:t>etc</a:t>
            </a:r>
            <a:endParaRPr lang="en-AU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A965-0506-4A69-8D48-F06E3FC20E2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156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312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Report gives the overall compliance rates for each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Gives the overall compliance rate for each HCW Type.</a:t>
            </a:r>
            <a:r>
              <a:rPr lang="en-AU" baseline="0" dirty="0"/>
              <a:t>  Can use the filter to select individual departments.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Gives the overall compliance rate for each Moment.</a:t>
            </a:r>
            <a:r>
              <a:rPr lang="en-AU" baseline="0" dirty="0"/>
              <a:t>  Can use the filter to select individual departments and individual HCW Types.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778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44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endParaRPr lang="en-AU" baseline="0" dirty="0"/>
          </a:p>
          <a:p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46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47A5A-C35B-4E10-89BE-6CA36121C18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AU" dirty="0"/>
          </a:p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48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r>
              <a:rPr lang="en-AU" dirty="0"/>
              <a:t>Select</a:t>
            </a:r>
            <a:r>
              <a:rPr lang="en-AU" baseline="0" dirty="0"/>
              <a:t> Add Session to start a new session</a:t>
            </a:r>
          </a:p>
          <a:p>
            <a:endParaRPr lang="en-AU" baseline="0" dirty="0"/>
          </a:p>
          <a:p>
            <a:r>
              <a:rPr lang="en-AU" baseline="0" dirty="0"/>
              <a:t>Select the required session information</a:t>
            </a:r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49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r>
              <a:rPr lang="en-AU" dirty="0"/>
              <a:t>Select the required</a:t>
            </a:r>
            <a:r>
              <a:rPr lang="en-AU" baseline="0" dirty="0"/>
              <a:t> values</a:t>
            </a:r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Two options for saving and clearing a completed</a:t>
            </a:r>
            <a:r>
              <a:rPr lang="en-AU" baseline="0" dirty="0"/>
              <a:t> moment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the green arrow next to the completed moment to save the single entry; or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Save All to save all the completed moments</a:t>
            </a:r>
          </a:p>
          <a:p>
            <a:pPr marL="285750" indent="-285750">
              <a:buAutoNum type="romanLcParenR"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Any moments that have errors will be highlighted in red with an error message explaining what is wrong</a:t>
            </a:r>
          </a:p>
          <a:p>
            <a:pPr marL="285750" indent="-285750">
              <a:buNone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When your session is completed, select 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50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Two options for saving and clearing a completed</a:t>
            </a:r>
            <a:r>
              <a:rPr lang="en-AU" baseline="0" dirty="0"/>
              <a:t> moment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the green arrow next to the completed moment to save the single entry; or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Save All to save all the completed moments</a:t>
            </a:r>
          </a:p>
          <a:p>
            <a:pPr marL="285750" indent="-285750">
              <a:buAutoNum type="romanLcParenR"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Any moments that have errors will be highlighted in red with an error message explaining what is wrong</a:t>
            </a:r>
          </a:p>
          <a:p>
            <a:pPr marL="285750" indent="-285750">
              <a:buNone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When your session is completed, select 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51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Now on the sessions</a:t>
            </a:r>
            <a:r>
              <a:rPr lang="en-AU" baseline="0" dirty="0"/>
              <a:t> screen will be the completed session ready to be “Synced” to HHCApp</a:t>
            </a:r>
          </a:p>
          <a:p>
            <a:endParaRPr lang="en-AU" baseline="0" dirty="0"/>
          </a:p>
          <a:p>
            <a:r>
              <a:rPr lang="en-AU" baseline="0" dirty="0"/>
              <a:t>If you are offline you won’t be able to sync the session</a:t>
            </a:r>
          </a:p>
          <a:p>
            <a:endParaRPr lang="en-AU" baseline="0" dirty="0"/>
          </a:p>
          <a:p>
            <a:r>
              <a:rPr lang="en-AU" baseline="0" dirty="0"/>
              <a:t>If you are online, the session will be cleared from your device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52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36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69C5-FAA2-49CB-9840-319579F8C9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F2333-FBA9-48C6-B06D-C166F0473E89}"/>
              </a:ext>
            </a:extLst>
          </p:cNvPr>
          <p:cNvSpPr/>
          <p:nvPr userDrawn="1"/>
        </p:nvSpPr>
        <p:spPr bwMode="auto">
          <a:xfrm>
            <a:off x="7563355" y="6275474"/>
            <a:ext cx="1547664" cy="549275"/>
          </a:xfrm>
          <a:prstGeom prst="rect">
            <a:avLst/>
          </a:prstGeom>
          <a:solidFill>
            <a:srgbClr val="11559A"/>
          </a:solidFill>
          <a:ln w="9525" cap="flat" cmpd="sng" algn="ctr">
            <a:solidFill>
              <a:srgbClr val="1155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E671-2FBB-4EBA-B2B3-375AA238F6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0"/>
            <a:ext cx="2205037" cy="6011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62713" cy="6011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C027-C32E-42D5-8774-7639438FC8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ABA9-10D7-410D-B11B-09334D5070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B7C4-FA38-4A40-9E04-292D4B7CF6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25538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1E6E-5210-40FA-9DFB-C344385926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9806-E07A-4F85-8605-CE768DE022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4D90-A5D2-42B0-9D06-50AD3087E5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128D-0401-46A5-8F79-DD441CA8C3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CF481-D797-44F7-8393-054E33C41E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D530-747B-4666-9BE8-3093B50347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6251575"/>
            <a:ext cx="9144000" cy="60642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 eaLnBrk="1" hangingPunct="1">
              <a:defRPr/>
            </a:pPr>
            <a:endParaRPr lang="en-US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 eaLnBrk="1" hangingPunct="1">
              <a:defRPr/>
            </a:pPr>
            <a:br>
              <a:rPr lang="en-GB" sz="3600">
                <a:solidFill>
                  <a:schemeClr val="bg1"/>
                </a:solidFill>
                <a:latin typeface="Arial Black" pitchFamily="34" charset="0"/>
              </a:rPr>
            </a:br>
            <a:endParaRPr lang="en-AU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201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F1A9B4-3303-4743-8E03-E432A56BCB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defTabSz="957263" eaLnBrk="1" hangingPunct="1">
              <a:defRPr/>
            </a:pPr>
            <a:endParaRPr lang="en-AU" sz="14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algn="ctr" defTabSz="957263" eaLnBrk="1" hangingPunct="1">
              <a:defRPr/>
            </a:pPr>
            <a:endParaRPr lang="en-AU" sz="140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eaLnBrk="1" hangingPunct="1">
              <a:defRPr/>
            </a:pPr>
            <a:endParaRPr lang="en-AU" sz="140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 eaLnBrk="1" hangingPunct="1">
              <a:defRPr/>
            </a:pPr>
            <a:endParaRPr lang="en-AU" sz="1400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665956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r" eaLnBrk="1" hangingPunct="1">
              <a:defRPr/>
            </a:pPr>
            <a:endParaRPr lang="en-US" sz="1400"/>
          </a:p>
        </p:txBody>
      </p:sp>
      <p:pic>
        <p:nvPicPr>
          <p:cNvPr id="1037" name="Picture 13" descr="Safety_Qual%20Com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6453188"/>
            <a:ext cx="123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HA Logo cmyk_HiResSelect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02363"/>
            <a:ext cx="26273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2051050" y="981075"/>
            <a:ext cx="5761038" cy="5040313"/>
            <a:chOff x="1476" y="744"/>
            <a:chExt cx="2808" cy="2832"/>
          </a:xfrm>
        </p:grpSpPr>
        <p:pic>
          <p:nvPicPr>
            <p:cNvPr id="1041" name="Picture 16" descr="HHA Logo_RH_opaque20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6" y="744"/>
              <a:ext cx="2808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9" name="Rectangle 17"/>
            <p:cNvSpPr>
              <a:spLocks noChangeArrowheads="1"/>
            </p:cNvSpPr>
            <p:nvPr userDrawn="1"/>
          </p:nvSpPr>
          <p:spPr bwMode="auto">
            <a:xfrm>
              <a:off x="1519" y="935"/>
              <a:ext cx="2676" cy="2450"/>
            </a:xfrm>
            <a:prstGeom prst="rect">
              <a:avLst/>
            </a:prstGeom>
            <a:solidFill>
              <a:schemeClr val="bg1">
                <a:alpha val="85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104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45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b="1">
          <a:solidFill>
            <a:srgbClr val="11559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b="1">
          <a:solidFill>
            <a:srgbClr val="1877D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b="1">
          <a:solidFill>
            <a:srgbClr val="FF8A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155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mpliance.hha.org.a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liance.hha.org.au/mobil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liance.hha.org.au/mobile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a.org.au/audits/compliance-database/instruc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040"/>
            <a:ext cx="9144000" cy="7920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47071"/>
            <a:ext cx="8064896" cy="1470025"/>
          </a:xfrm>
        </p:spPr>
        <p:txBody>
          <a:bodyPr/>
          <a:lstStyle/>
          <a:p>
            <a:r>
              <a:rPr lang="en-AU" sz="4000" dirty="0">
                <a:latin typeface="Arial"/>
                <a:cs typeface="Arial"/>
              </a:rPr>
              <a:t>Compliance Database</a:t>
            </a:r>
            <a:r>
              <a:rPr lang="en-AU" sz="4000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Auditor Home Page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47"/>
          <a:stretch>
            <a:fillRect/>
          </a:stretch>
        </p:blipFill>
        <p:spPr bwMode="auto">
          <a:xfrm>
            <a:off x="593125" y="836712"/>
            <a:ext cx="7957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Auditor Home Page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47"/>
          <a:stretch>
            <a:fillRect/>
          </a:stretch>
        </p:blipFill>
        <p:spPr bwMode="auto">
          <a:xfrm>
            <a:off x="593125" y="836712"/>
            <a:ext cx="7957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6804248" y="1340768"/>
            <a:ext cx="1080120" cy="432048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19672" y="3284984"/>
            <a:ext cx="5976664" cy="2736304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83568" y="3284984"/>
            <a:ext cx="936104" cy="432048"/>
          </a:xfrm>
          <a:prstGeom prst="rightArrow">
            <a:avLst>
              <a:gd name="adj1" fmla="val 35890"/>
              <a:gd name="adj2" fmla="val 46473"/>
            </a:avLst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7128284" y="1772816"/>
            <a:ext cx="396044" cy="720080"/>
          </a:xfrm>
          <a:prstGeom prst="up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53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Add new data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38653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Previously entered data</a:t>
            </a:r>
          </a:p>
        </p:txBody>
      </p:sp>
    </p:spTree>
    <p:extLst>
      <p:ext uri="{BB962C8B-B14F-4D97-AF65-F5344CB8AC3E}">
        <p14:creationId xmlns:p14="http://schemas.microsoft.com/office/powerpoint/2010/main" val="283958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 </a:t>
            </a:r>
            <a:r>
              <a:rPr lang="en-AU" dirty="0" err="1"/>
              <a:t>HHCApp</a:t>
            </a:r>
            <a:r>
              <a:rPr lang="en-AU" dirty="0"/>
              <a:t>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Click on your name in the top right hand corner to update your profile</a:t>
            </a:r>
          </a:p>
          <a:p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492" t="12947" r="9453" b="43287"/>
          <a:stretch/>
        </p:blipFill>
        <p:spPr bwMode="auto">
          <a:xfrm>
            <a:off x="121920" y="2348880"/>
            <a:ext cx="8900160" cy="37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>
            <a:off x="7308304" y="2276872"/>
            <a:ext cx="1080120" cy="360040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596336" y="1700808"/>
            <a:ext cx="576064" cy="576064"/>
          </a:xfrm>
          <a:prstGeom prst="down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7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 </a:t>
            </a:r>
            <a:r>
              <a:rPr lang="en-AU" dirty="0" err="1"/>
              <a:t>HHCApp</a:t>
            </a:r>
            <a:r>
              <a:rPr lang="en-AU" dirty="0"/>
              <a:t> Profile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2" t="12780" r="5707" b="8880"/>
          <a:stretch/>
        </p:blipFill>
        <p:spPr bwMode="auto">
          <a:xfrm>
            <a:off x="1331640" y="908720"/>
            <a:ext cx="622822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6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enter data –Admin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data is collected on paper</a:t>
            </a:r>
          </a:p>
          <a:p>
            <a:pPr lvl="1"/>
            <a:r>
              <a:rPr lang="en-AU" dirty="0"/>
              <a:t>Login to </a:t>
            </a:r>
            <a:r>
              <a:rPr lang="en-AU" dirty="0" err="1"/>
              <a:t>HHCApp</a:t>
            </a:r>
            <a:endParaRPr lang="en-AU" dirty="0"/>
          </a:p>
          <a:p>
            <a:pPr lvl="1"/>
            <a:r>
              <a:rPr lang="en-AU" dirty="0"/>
              <a:t>Click on the Sessions tab in the menu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Click on Add Session +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-728976" y="2869721"/>
            <a:ext cx="10152976" cy="761960"/>
            <a:chOff x="-756440" y="938848"/>
            <a:chExt cx="10152976" cy="76196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05" t="13842" r="4084" b="78540"/>
            <a:stretch/>
          </p:blipFill>
          <p:spPr bwMode="auto">
            <a:xfrm>
              <a:off x="-756440" y="938848"/>
              <a:ext cx="10152976" cy="76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304"/>
            <p:cNvSpPr>
              <a:spLocks noChangeArrowheads="1"/>
            </p:cNvSpPr>
            <p:nvPr/>
          </p:nvSpPr>
          <p:spPr bwMode="auto">
            <a:xfrm rot="5400000">
              <a:off x="5658682" y="992094"/>
              <a:ext cx="363480" cy="65546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9" t="13408" r="4919" b="69091"/>
          <a:stretch/>
        </p:blipFill>
        <p:spPr bwMode="auto">
          <a:xfrm>
            <a:off x="-36512" y="4293096"/>
            <a:ext cx="9145016" cy="17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67400" y="5157192"/>
            <a:ext cx="2664296" cy="360040"/>
            <a:chOff x="6300192" y="3933056"/>
            <a:chExt cx="2664296" cy="360040"/>
          </a:xfrm>
        </p:grpSpPr>
        <p:sp>
          <p:nvSpPr>
            <p:cNvPr id="9" name="Oval 8"/>
            <p:cNvSpPr/>
            <p:nvPr/>
          </p:nvSpPr>
          <p:spPr bwMode="auto">
            <a:xfrm>
              <a:off x="7524328" y="3933056"/>
              <a:ext cx="1440160" cy="360040"/>
            </a:xfrm>
            <a:prstGeom prst="ellipse">
              <a:avLst/>
            </a:prstGeom>
            <a:noFill/>
            <a:ln w="25400" cap="flat" cmpd="sng" algn="ctr">
              <a:solidFill>
                <a:srgbClr val="FF8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6300192" y="3933056"/>
              <a:ext cx="1080120" cy="360040"/>
            </a:xfrm>
            <a:prstGeom prst="rightArrow">
              <a:avLst/>
            </a:prstGeom>
            <a:solidFill>
              <a:srgbClr val="FF8A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50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enter data - Auditor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data is collected on paper</a:t>
            </a:r>
          </a:p>
          <a:p>
            <a:pPr lvl="1"/>
            <a:r>
              <a:rPr lang="en-AU" dirty="0"/>
              <a:t>Login to </a:t>
            </a:r>
            <a:r>
              <a:rPr lang="en-AU" dirty="0" err="1"/>
              <a:t>HHCApp</a:t>
            </a:r>
            <a:endParaRPr lang="en-AU" dirty="0"/>
          </a:p>
          <a:p>
            <a:pPr lvl="1"/>
            <a:r>
              <a:rPr lang="en-AU" dirty="0"/>
              <a:t>From the auditor home page</a:t>
            </a:r>
          </a:p>
          <a:p>
            <a:pPr lvl="2"/>
            <a:r>
              <a:rPr lang="en-AU" dirty="0"/>
              <a:t>Click on Add Session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59547"/>
          <a:stretch/>
        </p:blipFill>
        <p:spPr bwMode="auto">
          <a:xfrm>
            <a:off x="467544" y="3211735"/>
            <a:ext cx="8226816" cy="29299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7524328" y="3933056"/>
            <a:ext cx="1440160" cy="360040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300192" y="3933056"/>
            <a:ext cx="1080120" cy="360040"/>
          </a:xfrm>
          <a:prstGeom prst="righ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7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14781" r="4973" b="41181"/>
          <a:stretch/>
        </p:blipFill>
        <p:spPr bwMode="auto">
          <a:xfrm>
            <a:off x="0" y="1772816"/>
            <a:ext cx="9144000" cy="44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9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14781" r="4973" b="41181"/>
          <a:stretch/>
        </p:blipFill>
        <p:spPr bwMode="auto">
          <a:xfrm>
            <a:off x="0" y="1772816"/>
            <a:ext cx="9144000" cy="44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3641444" y="2828836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794153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an organisation if you are linked to more than one hospital</a:t>
            </a:r>
          </a:p>
        </p:txBody>
      </p:sp>
    </p:spTree>
    <p:extLst>
      <p:ext uri="{BB962C8B-B14F-4D97-AF65-F5344CB8AC3E}">
        <p14:creationId xmlns:p14="http://schemas.microsoft.com/office/powerpoint/2010/main" val="12670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14781" r="4973" b="41181"/>
          <a:stretch/>
        </p:blipFill>
        <p:spPr bwMode="auto">
          <a:xfrm>
            <a:off x="0" y="1772816"/>
            <a:ext cx="9144000" cy="44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3713452" y="3132516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77466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an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NHHI Audit</a:t>
            </a:r>
          </a:p>
          <a:p>
            <a:r>
              <a:rPr lang="en-AU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Local Audit</a:t>
            </a:r>
          </a:p>
        </p:txBody>
      </p:sp>
    </p:spTree>
    <p:extLst>
      <p:ext uri="{BB962C8B-B14F-4D97-AF65-F5344CB8AC3E}">
        <p14:creationId xmlns:p14="http://schemas.microsoft.com/office/powerpoint/2010/main" val="58945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14781" r="4973" b="41181"/>
          <a:stretch/>
        </p:blipFill>
        <p:spPr bwMode="auto">
          <a:xfrm>
            <a:off x="0" y="1772816"/>
            <a:ext cx="9144000" cy="44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3923928" y="3490364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6012" y="3548014"/>
            <a:ext cx="335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an auditor to put the data against.</a:t>
            </a:r>
          </a:p>
          <a:p>
            <a:endParaRPr lang="en-AU" dirty="0"/>
          </a:p>
          <a:p>
            <a:r>
              <a:rPr lang="en-AU" dirty="0"/>
              <a:t>PLEASE NOTE:</a:t>
            </a:r>
          </a:p>
          <a:p>
            <a:r>
              <a:rPr lang="en-AU" dirty="0"/>
              <a:t>If the auditor name is not on the list, DO NOT add the data to another auditor’s name.</a:t>
            </a:r>
          </a:p>
          <a:p>
            <a:r>
              <a:rPr lang="en-AU" dirty="0"/>
              <a:t>Create a new auditor, then go back and enter their data</a:t>
            </a:r>
          </a:p>
        </p:txBody>
      </p:sp>
    </p:spTree>
    <p:extLst>
      <p:ext uri="{BB962C8B-B14F-4D97-AF65-F5344CB8AC3E}">
        <p14:creationId xmlns:p14="http://schemas.microsoft.com/office/powerpoint/2010/main" val="206790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How to login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Update profile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Define User Roles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Outline the use of </a:t>
            </a:r>
            <a:r>
              <a:rPr lang="en-AU" dirty="0" err="1"/>
              <a:t>HHCApp</a:t>
            </a:r>
            <a:endParaRPr lang="en-A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Options for data entry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Mobile devices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14781" r="4973" b="41181"/>
          <a:stretch/>
        </p:blipFill>
        <p:spPr bwMode="auto">
          <a:xfrm>
            <a:off x="0" y="1772816"/>
            <a:ext cx="9144000" cy="44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4073492" y="3786848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576" y="3844498"/>
            <a:ext cx="335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a ward / department</a:t>
            </a:r>
          </a:p>
        </p:txBody>
      </p:sp>
    </p:spTree>
    <p:extLst>
      <p:ext uri="{BB962C8B-B14F-4D97-AF65-F5344CB8AC3E}">
        <p14:creationId xmlns:p14="http://schemas.microsoft.com/office/powerpoint/2010/main" val="73927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14781" r="4973" b="41181"/>
          <a:stretch/>
        </p:blipFill>
        <p:spPr bwMode="auto">
          <a:xfrm>
            <a:off x="0" y="1772816"/>
            <a:ext cx="9144000" cy="44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3782092" y="4034100"/>
            <a:ext cx="978408" cy="62397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676251"/>
            <a:ext cx="335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Session number is optional.</a:t>
            </a:r>
          </a:p>
          <a:p>
            <a:r>
              <a:rPr lang="en-AU" dirty="0"/>
              <a:t>Use this only if you are keeping a running tally on paper of sessions for each department </a:t>
            </a:r>
          </a:p>
        </p:txBody>
      </p:sp>
    </p:spTree>
    <p:extLst>
      <p:ext uri="{BB962C8B-B14F-4D97-AF65-F5344CB8AC3E}">
        <p14:creationId xmlns:p14="http://schemas.microsoft.com/office/powerpoint/2010/main" val="126334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0" t="14781" r="4973" b="41181"/>
          <a:stretch/>
        </p:blipFill>
        <p:spPr bwMode="auto">
          <a:xfrm>
            <a:off x="0" y="1772816"/>
            <a:ext cx="9144000" cy="44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9688" y="4413011"/>
            <a:ext cx="335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Dates and times to be entered as per paper audit sheet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3563888" y="4509120"/>
            <a:ext cx="360040" cy="1008112"/>
          </a:xfrm>
          <a:prstGeom prst="rightBrace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4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79512" y="5517232"/>
            <a:ext cx="648072" cy="653088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1691680" y="5661248"/>
            <a:ext cx="2871016" cy="50907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0864" y="573111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Once completed press save</a:t>
            </a:r>
          </a:p>
        </p:txBody>
      </p:sp>
    </p:spTree>
    <p:extLst>
      <p:ext uri="{BB962C8B-B14F-4D97-AF65-F5344CB8AC3E}">
        <p14:creationId xmlns:p14="http://schemas.microsoft.com/office/powerpoint/2010/main" val="894117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Once the session information has been saved you will see the fields for moment data entry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88" y="3284984"/>
            <a:ext cx="8876824" cy="17826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7504" y="1125538"/>
            <a:ext cx="9036496" cy="4886325"/>
          </a:xfrm>
        </p:spPr>
        <p:txBody>
          <a:bodyPr/>
          <a:lstStyle/>
          <a:p>
            <a:r>
              <a:rPr lang="en-AU" dirty="0"/>
              <a:t>Set up for quick keyboard entry</a:t>
            </a:r>
          </a:p>
          <a:p>
            <a:pPr lvl="1"/>
            <a:r>
              <a:rPr lang="en-AU" dirty="0"/>
              <a:t>Use starting letter / number and tab key to select and move between fields</a:t>
            </a:r>
          </a:p>
          <a:p>
            <a:pPr lvl="1"/>
            <a:r>
              <a:rPr lang="en-AU" dirty="0"/>
              <a:t>You can also use the mouse to click the dropdown boxes and select the required field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99" y="3753666"/>
            <a:ext cx="7131893" cy="226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17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sz="1000" dirty="0"/>
          </a:p>
          <a:p>
            <a:r>
              <a:rPr lang="en-AU" dirty="0"/>
              <a:t>The running tally of moments is updated each time a moment is saved</a:t>
            </a:r>
          </a:p>
          <a:p>
            <a:pPr lvl="1"/>
            <a:r>
              <a:rPr lang="en-AU" dirty="0"/>
              <a:t>Ensure this matches the totals on your paper audit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30296" b="23250"/>
          <a:stretch/>
        </p:blipFill>
        <p:spPr>
          <a:xfrm>
            <a:off x="240144" y="4185082"/>
            <a:ext cx="8876824" cy="828093"/>
          </a:xfrm>
          <a:prstGeom prst="rect">
            <a:avLst/>
          </a:prstGeom>
        </p:spPr>
      </p:pic>
      <p:sp>
        <p:nvSpPr>
          <p:cNvPr id="7" name="Rounded Rectangle 311"/>
          <p:cNvSpPr>
            <a:spLocks noChangeArrowheads="1"/>
          </p:cNvSpPr>
          <p:nvPr/>
        </p:nvSpPr>
        <p:spPr bwMode="auto">
          <a:xfrm>
            <a:off x="275704" y="4221087"/>
            <a:ext cx="1152128" cy="28803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When you have finished just navigate away from the page using the menus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No need to click save again unless you have changed any of the session information since you last saved it.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Org Admin/Reporter Home Page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45500" cy="4886325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1" t="16039" r="4974" b="7810"/>
          <a:stretch/>
        </p:blipFill>
        <p:spPr bwMode="auto">
          <a:xfrm>
            <a:off x="1296223" y="908720"/>
            <a:ext cx="64633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772816"/>
            <a:ext cx="108012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604404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View Reports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3960118" cy="4886325"/>
          </a:xfrm>
        </p:spPr>
        <p:txBody>
          <a:bodyPr/>
          <a:lstStyle/>
          <a:p>
            <a:r>
              <a:rPr lang="en-AU" sz="3200" dirty="0"/>
              <a:t>Only users allocated Admin or </a:t>
            </a:r>
            <a:br>
              <a:rPr lang="en-AU" sz="3200" dirty="0"/>
            </a:br>
            <a:r>
              <a:rPr lang="en-AU" sz="3200" dirty="0"/>
              <a:t>Reporter roles can run reports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4" t="38098" r="23009" b="12378"/>
          <a:stretch/>
        </p:blipFill>
        <p:spPr bwMode="auto">
          <a:xfrm>
            <a:off x="4283968" y="908720"/>
            <a:ext cx="4644008" cy="52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8526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Log in to </a:t>
            </a:r>
            <a:r>
              <a:rPr lang="en-AU" dirty="0" err="1"/>
              <a:t>HHCApp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0728"/>
            <a:ext cx="8445500" cy="48863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Your lead hand hygiene person (or HHA) will provide your username and password</a:t>
            </a:r>
          </a:p>
          <a:p>
            <a:pPr>
              <a:spcAft>
                <a:spcPts val="600"/>
              </a:spcAft>
            </a:pPr>
            <a:r>
              <a:rPr lang="en-AU" dirty="0"/>
              <a:t>First login should be on a computer</a:t>
            </a:r>
          </a:p>
          <a:p>
            <a:pPr>
              <a:spcAft>
                <a:spcPts val="600"/>
              </a:spcAft>
            </a:pPr>
            <a:r>
              <a:rPr lang="en-AU" dirty="0"/>
              <a:t>Login is case sensitive</a:t>
            </a:r>
          </a:p>
          <a:p>
            <a:pPr>
              <a:spcAft>
                <a:spcPts val="600"/>
              </a:spcAft>
            </a:pPr>
            <a:r>
              <a:rPr lang="en-AU" dirty="0"/>
              <a:t>Password requires one capital</a:t>
            </a:r>
          </a:p>
          <a:p>
            <a:pPr>
              <a:spcAft>
                <a:spcPts val="600"/>
              </a:spcAft>
            </a:pPr>
            <a:r>
              <a:rPr lang="en-AU" dirty="0"/>
              <a:t>Forgotten password function requires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Username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Email attached to profile</a:t>
            </a:r>
          </a:p>
        </p:txBody>
      </p:sp>
    </p:spTree>
    <p:extLst>
      <p:ext uri="{BB962C8B-B14F-4D97-AF65-F5344CB8AC3E}">
        <p14:creationId xmlns:p14="http://schemas.microsoft.com/office/powerpoint/2010/main" val="3785520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View Reports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The reports can be downloaded as: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PDF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MS Excel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CSV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Graphs can be saved as images</a:t>
            </a:r>
          </a:p>
          <a:p>
            <a:pPr>
              <a:spcAft>
                <a:spcPts val="600"/>
              </a:spcAft>
            </a:pPr>
            <a:r>
              <a:rPr lang="en-AU" dirty="0"/>
              <a:t>Home page dashboards can be printed for chosen audit period</a:t>
            </a:r>
          </a:p>
        </p:txBody>
      </p:sp>
    </p:spTree>
    <p:extLst>
      <p:ext uri="{BB962C8B-B14F-4D97-AF65-F5344CB8AC3E}">
        <p14:creationId xmlns:p14="http://schemas.microsoft.com/office/powerpoint/2010/main" val="3112246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By Department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081" y="2458988"/>
            <a:ext cx="1224136" cy="14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788151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7140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By HCW Type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82272"/>
            <a:ext cx="1080120" cy="13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052736"/>
            <a:ext cx="5924376" cy="503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8004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By Moment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132"/>
            <a:ext cx="1224136" cy="14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4517" y="1125538"/>
            <a:ext cx="582416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2374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Auditor and Sessions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8" t="41267" r="4767" b="24650"/>
          <a:stretch/>
        </p:blipFill>
        <p:spPr bwMode="auto">
          <a:xfrm>
            <a:off x="107504" y="1703856"/>
            <a:ext cx="8928992" cy="3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1409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3336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Department Poster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5" t="8710" r="4767" b="38893"/>
          <a:stretch/>
        </p:blipFill>
        <p:spPr bwMode="auto">
          <a:xfrm>
            <a:off x="323528" y="1340768"/>
            <a:ext cx="8424936" cy="44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52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Department Poster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998249" cy="518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124744"/>
            <a:ext cx="1800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000" dirty="0" err="1"/>
              <a:t>Dept</a:t>
            </a:r>
            <a:r>
              <a:rPr lang="en-AU" sz="1000" dirty="0"/>
              <a:t> Name and Date Range</a:t>
            </a:r>
          </a:p>
        </p:txBody>
      </p:sp>
    </p:spTree>
    <p:extLst>
      <p:ext uri="{BB962C8B-B14F-4D97-AF65-F5344CB8AC3E}">
        <p14:creationId xmlns:p14="http://schemas.microsoft.com/office/powerpoint/2010/main" val="4021875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Zero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All reports now have the option to </a:t>
            </a:r>
            <a:br>
              <a:rPr lang="en-AU" dirty="0"/>
            </a:br>
            <a:r>
              <a:rPr lang="en-AU" dirty="0"/>
              <a:t>“include XX with no data”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6728" r="2806" b="33227"/>
          <a:stretch>
            <a:fillRect/>
          </a:stretch>
        </p:blipFill>
        <p:spPr bwMode="auto">
          <a:xfrm>
            <a:off x="395536" y="2780928"/>
            <a:ext cx="82085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4139952" y="3861048"/>
            <a:ext cx="3528392" cy="432048"/>
          </a:xfrm>
          <a:prstGeom prst="ellipse">
            <a:avLst/>
          </a:prstGeom>
          <a:noFill/>
          <a:ln w="9525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Custom Reports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4" t="59591" r="23009" b="12378"/>
          <a:stretch/>
        </p:blipFill>
        <p:spPr bwMode="auto">
          <a:xfrm>
            <a:off x="794732" y="1052736"/>
            <a:ext cx="76657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187624" y="1844824"/>
            <a:ext cx="2520280" cy="936104"/>
          </a:xfrm>
          <a:prstGeom prst="ellipse">
            <a:avLst/>
          </a:prstGeom>
          <a:noFill/>
          <a:ln w="381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10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Custom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Aim to </a:t>
            </a:r>
          </a:p>
          <a:p>
            <a:pPr lvl="1"/>
            <a:r>
              <a:rPr lang="en-AU" dirty="0"/>
              <a:t>Provide more flexibility for producing HH reports</a:t>
            </a:r>
          </a:p>
          <a:p>
            <a:pPr marL="457200" lvl="1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>
              <a:cs typeface="Arial"/>
            </a:endParaRP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31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HHCApp</a:t>
            </a:r>
            <a:r>
              <a:rPr lang="en-AU" dirty="0"/>
              <a:t>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the computer version:</a:t>
            </a:r>
          </a:p>
          <a:p>
            <a:pPr marL="0" indent="0">
              <a:buNone/>
            </a:pPr>
            <a:r>
              <a:rPr lang="en-AU" b="0" dirty="0">
                <a:ea typeface="+mn-lt"/>
                <a:cs typeface="+mn-lt"/>
                <a:hlinkClick r:id="rId2"/>
              </a:rPr>
              <a:t>https://compliance.hha.org.au/</a:t>
            </a:r>
            <a:r>
              <a:rPr lang="en-AU" b="0" dirty="0"/>
              <a:t> </a:t>
            </a:r>
            <a:r>
              <a:rPr lang="en-AU" dirty="0"/>
              <a:t> </a:t>
            </a:r>
            <a:endParaRPr lang="en-AU"/>
          </a:p>
          <a:p>
            <a:endParaRPr lang="en-AU" dirty="0"/>
          </a:p>
        </p:txBody>
      </p:sp>
      <p:pic>
        <p:nvPicPr>
          <p:cNvPr id="4" name="Picture 3" descr="Hand Hygiene: Login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14222" r="1914" b="55778"/>
          <a:stretch/>
        </p:blipFill>
        <p:spPr>
          <a:xfrm>
            <a:off x="441960" y="2996952"/>
            <a:ext cx="82448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16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Snapshot Report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7" t="10746" r="1519" b="28719"/>
          <a:stretch/>
        </p:blipFill>
        <p:spPr bwMode="auto">
          <a:xfrm>
            <a:off x="323528" y="1340768"/>
            <a:ext cx="8568952" cy="44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43808" y="1628800"/>
            <a:ext cx="316835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54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Trend Report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" y="1124745"/>
            <a:ext cx="88405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3568" y="1844824"/>
            <a:ext cx="57606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73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Exports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All reports run are automatically emailed to the user and can be found on the exports tab for up to 7 days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3" t="9086" r="4771" b="57238"/>
          <a:stretch/>
        </p:blipFill>
        <p:spPr bwMode="auto">
          <a:xfrm>
            <a:off x="107504" y="2852936"/>
            <a:ext cx="8928992" cy="31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860032" y="2996952"/>
            <a:ext cx="936104" cy="432048"/>
          </a:xfrm>
          <a:prstGeom prst="ellipse">
            <a:avLst/>
          </a:prstGeom>
          <a:noFill/>
          <a:ln w="381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21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of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Data Validation</a:t>
            </a:r>
          </a:p>
          <a:p>
            <a:pPr lvl="1"/>
            <a:r>
              <a:rPr lang="en-AU" dirty="0"/>
              <a:t>Look for outliers </a:t>
            </a:r>
          </a:p>
          <a:p>
            <a:r>
              <a:rPr lang="en-AU" dirty="0"/>
              <a:t>Feedback / Education</a:t>
            </a:r>
          </a:p>
          <a:p>
            <a:pPr lvl="1"/>
            <a:r>
              <a:rPr lang="en-AU" dirty="0"/>
              <a:t>Look for trends</a:t>
            </a:r>
          </a:p>
          <a:p>
            <a:pPr lvl="2"/>
            <a:r>
              <a:rPr lang="en-AU" dirty="0"/>
              <a:t>Within one area</a:t>
            </a:r>
          </a:p>
          <a:p>
            <a:pPr lvl="2"/>
            <a:r>
              <a:rPr lang="en-AU" dirty="0"/>
              <a:t>Over time</a:t>
            </a:r>
          </a:p>
          <a:p>
            <a:r>
              <a:rPr lang="en-AU" dirty="0"/>
              <a:t>Use Auditor and Session report </a:t>
            </a:r>
          </a:p>
          <a:p>
            <a:pPr lvl="1"/>
            <a:r>
              <a:rPr lang="en-AU" dirty="0"/>
              <a:t>Confirm 100 moments collected each year</a:t>
            </a:r>
          </a:p>
          <a:p>
            <a:pPr lvl="1"/>
            <a:r>
              <a:rPr lang="en-AU" dirty="0"/>
              <a:t>Review HHC by auditor</a:t>
            </a:r>
          </a:p>
        </p:txBody>
      </p:sp>
    </p:spTree>
    <p:extLst>
      <p:ext uri="{BB962C8B-B14F-4D97-AF65-F5344CB8AC3E}">
        <p14:creationId xmlns:p14="http://schemas.microsoft.com/office/powerpoint/2010/main" val="2472800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lackberry-cold-smartphone-1"/>
          <p:cNvPicPr>
            <a:picLocks noChangeAspect="1" noChangeArrowheads="1"/>
          </p:cNvPicPr>
          <p:nvPr/>
        </p:nvPicPr>
        <p:blipFill>
          <a:blip r:embed="rId3" cstate="print"/>
          <a:srcRect l="4983" r="5592" b="5965"/>
          <a:stretch>
            <a:fillRect/>
          </a:stretch>
        </p:blipFill>
        <p:spPr bwMode="auto">
          <a:xfrm rot="1594280">
            <a:off x="2695873" y="3086009"/>
            <a:ext cx="1835565" cy="286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nokia97"/>
          <p:cNvPicPr>
            <a:picLocks noChangeAspect="1" noChangeArrowheads="1"/>
          </p:cNvPicPr>
          <p:nvPr/>
        </p:nvPicPr>
        <p:blipFill>
          <a:blip r:embed="rId4" cstate="print"/>
          <a:srcRect l="5935" r="5308"/>
          <a:stretch>
            <a:fillRect/>
          </a:stretch>
        </p:blipFill>
        <p:spPr bwMode="auto">
          <a:xfrm rot="-1278548">
            <a:off x="278736" y="1316216"/>
            <a:ext cx="3035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188913"/>
            <a:ext cx="6303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Direct web entry from enabled devices</a:t>
            </a:r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323850" y="476250"/>
            <a:ext cx="8135938" cy="1728788"/>
          </a:xfrm>
          <a:custGeom>
            <a:avLst/>
            <a:gdLst>
              <a:gd name="T0" fmla="*/ 998635 w 3878"/>
              <a:gd name="T1" fmla="*/ 1728788 h 1134"/>
              <a:gd name="T2" fmla="*/ 1189551 w 3878"/>
              <a:gd name="T3" fmla="*/ 553395 h 1134"/>
              <a:gd name="T4" fmla="*/ 8135938 w 3878"/>
              <a:gd name="T5" fmla="*/ 0 h 1134"/>
              <a:gd name="T6" fmla="*/ 0 60000 65536"/>
              <a:gd name="T7" fmla="*/ 0 60000 65536"/>
              <a:gd name="T8" fmla="*/ 0 60000 65536"/>
              <a:gd name="T9" fmla="*/ 0 w 3878"/>
              <a:gd name="T10" fmla="*/ 0 h 1134"/>
              <a:gd name="T11" fmla="*/ 3878 w 3878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8" h="1134">
                <a:moveTo>
                  <a:pt x="476" y="1134"/>
                </a:moveTo>
                <a:cubicBezTo>
                  <a:pt x="238" y="843"/>
                  <a:pt x="0" y="552"/>
                  <a:pt x="567" y="363"/>
                </a:cubicBezTo>
                <a:cubicBezTo>
                  <a:pt x="1134" y="174"/>
                  <a:pt x="3326" y="60"/>
                  <a:pt x="387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4451350" y="260350"/>
            <a:ext cx="3937000" cy="3084513"/>
          </a:xfrm>
          <a:custGeom>
            <a:avLst/>
            <a:gdLst>
              <a:gd name="T0" fmla="*/ 120650 w 2480"/>
              <a:gd name="T1" fmla="*/ 2881313 h 1943"/>
              <a:gd name="T2" fmla="*/ 192087 w 2480"/>
              <a:gd name="T3" fmla="*/ 2736851 h 1943"/>
              <a:gd name="T4" fmla="*/ 1273175 w 2480"/>
              <a:gd name="T5" fmla="*/ 792163 h 1943"/>
              <a:gd name="T6" fmla="*/ 3937000 w 2480"/>
              <a:gd name="T7" fmla="*/ 0 h 1943"/>
              <a:gd name="T8" fmla="*/ 0 60000 65536"/>
              <a:gd name="T9" fmla="*/ 0 60000 65536"/>
              <a:gd name="T10" fmla="*/ 0 60000 65536"/>
              <a:gd name="T11" fmla="*/ 0 60000 65536"/>
              <a:gd name="T12" fmla="*/ 0 w 2480"/>
              <a:gd name="T13" fmla="*/ 0 h 1943"/>
              <a:gd name="T14" fmla="*/ 2480 w 2480"/>
              <a:gd name="T15" fmla="*/ 1943 h 19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0" h="1943">
                <a:moveTo>
                  <a:pt x="76" y="1815"/>
                </a:moveTo>
                <a:cubicBezTo>
                  <a:pt x="38" y="1879"/>
                  <a:pt x="0" y="1943"/>
                  <a:pt x="121" y="1724"/>
                </a:cubicBezTo>
                <a:cubicBezTo>
                  <a:pt x="242" y="1505"/>
                  <a:pt x="409" y="786"/>
                  <a:pt x="802" y="499"/>
                </a:cubicBezTo>
                <a:cubicBezTo>
                  <a:pt x="1195" y="212"/>
                  <a:pt x="2200" y="83"/>
                  <a:pt x="2480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6372225" y="476250"/>
            <a:ext cx="2447925" cy="2232025"/>
          </a:xfrm>
          <a:custGeom>
            <a:avLst/>
            <a:gdLst>
              <a:gd name="T0" fmla="*/ 0 w 1542"/>
              <a:gd name="T1" fmla="*/ 2232025 h 1406"/>
              <a:gd name="T2" fmla="*/ 863600 w 1542"/>
              <a:gd name="T3" fmla="*/ 576262 h 1406"/>
              <a:gd name="T4" fmla="*/ 2447925 w 1542"/>
              <a:gd name="T5" fmla="*/ 0 h 1406"/>
              <a:gd name="T6" fmla="*/ 0 60000 65536"/>
              <a:gd name="T7" fmla="*/ 0 60000 65536"/>
              <a:gd name="T8" fmla="*/ 0 60000 65536"/>
              <a:gd name="T9" fmla="*/ 0 w 1542"/>
              <a:gd name="T10" fmla="*/ 0 h 1406"/>
              <a:gd name="T11" fmla="*/ 1542 w 1542"/>
              <a:gd name="T12" fmla="*/ 1406 h 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1406">
                <a:moveTo>
                  <a:pt x="0" y="1406"/>
                </a:moveTo>
                <a:cubicBezTo>
                  <a:pt x="143" y="1001"/>
                  <a:pt x="287" y="597"/>
                  <a:pt x="544" y="363"/>
                </a:cubicBezTo>
                <a:cubicBezTo>
                  <a:pt x="801" y="129"/>
                  <a:pt x="1376" y="60"/>
                  <a:pt x="1542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pic>
        <p:nvPicPr>
          <p:cNvPr id="26632" name="Picture 11" descr="iPhoneAp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46364" y="2242468"/>
            <a:ext cx="44831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02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8089" y="2060848"/>
            <a:ext cx="2054358" cy="3081536"/>
          </a:xfrm>
          <a:prstGeom prst="rect">
            <a:avLst/>
          </a:prstGeom>
        </p:spPr>
      </p:pic>
      <p:pic>
        <p:nvPicPr>
          <p:cNvPr id="10" name="Picture 9" descr="IMG_02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087763">
            <a:off x="1023381" y="1044381"/>
            <a:ext cx="1265650" cy="1898475"/>
          </a:xfrm>
          <a:prstGeom prst="rect">
            <a:avLst/>
          </a:prstGeom>
        </p:spPr>
      </p:pic>
      <p:pic>
        <p:nvPicPr>
          <p:cNvPr id="11" name="Picture 10" descr="IMG_02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986781">
            <a:off x="3267408" y="3673294"/>
            <a:ext cx="891925" cy="133788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Use a mobile device!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7920558" cy="48863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Cut data entry time by half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Have less data entry errors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Allow multiple auditors to enter data at once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More discrete data collection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l"/>
            <a:br>
              <a:rPr lang="en-AU" sz="2400" dirty="0"/>
            </a:br>
            <a:r>
              <a:rPr lang="en-AU" sz="3200" dirty="0"/>
              <a:t>Direct web entry from enabled devices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800" dirty="0"/>
              <a:t>Can be accessed via the internet browser on your device (Apple or Android)</a:t>
            </a:r>
          </a:p>
          <a:p>
            <a:pPr>
              <a:spcAft>
                <a:spcPts val="600"/>
              </a:spcAft>
            </a:pPr>
            <a:r>
              <a:rPr lang="en-AU" sz="2800" dirty="0"/>
              <a:t>Web address is </a:t>
            </a:r>
            <a:r>
              <a:rPr lang="en-AU" sz="2800" b="0" dirty="0">
                <a:ea typeface="+mn-lt"/>
                <a:cs typeface="+mn-lt"/>
                <a:hlinkClick r:id="rId3"/>
              </a:rPr>
              <a:t>https://compliance.hha.org.au/mobile/</a:t>
            </a:r>
            <a:r>
              <a:rPr lang="en-AU" sz="2800" b="0" dirty="0">
                <a:ea typeface="+mn-lt"/>
                <a:cs typeface="+mn-lt"/>
              </a:rPr>
              <a:t> </a:t>
            </a:r>
            <a:endParaRPr lang="en-AU" sz="900" b="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AU" sz="2800" dirty="0"/>
              <a:t>The device only needs to be connected to the internet    or               the first time you login and when you “Sync” your completed session(s)</a:t>
            </a:r>
            <a:endParaRPr lang="en-AU" sz="900" dirty="0"/>
          </a:p>
          <a:p>
            <a:pPr>
              <a:spcAft>
                <a:spcPts val="600"/>
              </a:spcAft>
            </a:pPr>
            <a:r>
              <a:rPr lang="en-AU" sz="2800" dirty="0"/>
              <a:t>You must use your personal username to login</a:t>
            </a:r>
          </a:p>
          <a:p>
            <a:endParaRPr lang="en-AU" sz="2800" dirty="0"/>
          </a:p>
        </p:txBody>
      </p:sp>
      <p:pic>
        <p:nvPicPr>
          <p:cNvPr id="19" name="Picture 18" descr="Wirel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128" y="3777994"/>
            <a:ext cx="253968" cy="190476"/>
          </a:xfrm>
          <a:prstGeom prst="rect">
            <a:avLst/>
          </a:prstGeom>
        </p:spPr>
      </p:pic>
      <p:pic>
        <p:nvPicPr>
          <p:cNvPr id="20" name="Picture 19" descr="3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2121" y="3761627"/>
            <a:ext cx="1257143" cy="26666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Practice with Mobiles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>
                <a:ea typeface="+mn-lt"/>
                <a:cs typeface="+mn-lt"/>
                <a:hlinkClick r:id="rId2"/>
              </a:rPr>
              <a:t>https://compliance.hha.org.au/mobile/</a:t>
            </a:r>
            <a:r>
              <a:rPr lang="en-AU" b="0" dirty="0">
                <a:ea typeface="+mn-lt"/>
                <a:cs typeface="+mn-lt"/>
              </a:rPr>
              <a:t> </a:t>
            </a:r>
          </a:p>
          <a:p>
            <a:pPr>
              <a:buNone/>
            </a:pPr>
            <a:endParaRPr lang="en-AU" dirty="0"/>
          </a:p>
          <a:p>
            <a:r>
              <a:rPr lang="en-AU" dirty="0"/>
              <a:t>Username and password fields are case sensitive so capitals are important</a:t>
            </a:r>
          </a:p>
          <a:p>
            <a:endParaRPr lang="en-AU" dirty="0"/>
          </a:p>
          <a:p>
            <a:r>
              <a:rPr lang="en-AU" dirty="0"/>
              <a:t>Username: </a:t>
            </a:r>
            <a:r>
              <a:rPr lang="en-AU" dirty="0">
                <a:latin typeface="Bookman Old Style" panose="02050604050505020204" pitchFamily="18" charset="0"/>
              </a:rPr>
              <a:t>Ignaz</a:t>
            </a:r>
          </a:p>
          <a:p>
            <a:r>
              <a:rPr lang="en-AU" dirty="0"/>
              <a:t>Password: </a:t>
            </a:r>
            <a:r>
              <a:rPr lang="en-AU" dirty="0">
                <a:latin typeface="Bookman Old Style" panose="02050604050505020204" pitchFamily="18" charset="0"/>
              </a:rPr>
              <a:t>Ignaz1</a:t>
            </a:r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br>
              <a:rPr lang="en-AU" sz="2400" dirty="0"/>
            </a:br>
            <a:r>
              <a:rPr lang="en-AU" dirty="0"/>
              <a:t>Log In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8" name="Content Placeholder 7" descr="IMG_024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392" y="2075656"/>
            <a:ext cx="2438400" cy="3657600"/>
          </a:xfrm>
        </p:spPr>
      </p:pic>
      <p:pic>
        <p:nvPicPr>
          <p:cNvPr id="10" name="Picture 9" descr="IMG_02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712" y="2075656"/>
            <a:ext cx="2438400" cy="3657600"/>
          </a:xfrm>
          <a:prstGeom prst="rect">
            <a:avLst/>
          </a:prstGeom>
        </p:spPr>
      </p:pic>
      <p:pic>
        <p:nvPicPr>
          <p:cNvPr id="11" name="Picture 10" descr="IMG_02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075656"/>
            <a:ext cx="2438400" cy="3657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3851920" y="3211388"/>
            <a:ext cx="936104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11247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Login with your personalised login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828" y="11247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Add data by pressing Add Session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5256" y="112474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the audit and </a:t>
            </a:r>
            <a:r>
              <a:rPr lang="en-AU" dirty="0" err="1"/>
              <a:t>dept</a:t>
            </a:r>
            <a:r>
              <a:rPr lang="en-AU" dirty="0"/>
              <a:t> you are going to start auditing on</a:t>
            </a:r>
          </a:p>
        </p:txBody>
      </p:sp>
    </p:spTree>
    <p:extLst>
      <p:ext uri="{BB962C8B-B14F-4D97-AF65-F5344CB8AC3E}">
        <p14:creationId xmlns:p14="http://schemas.microsoft.com/office/powerpoint/2010/main" val="181557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br>
              <a:rPr lang="en-AU" sz="2400" dirty="0"/>
            </a:br>
            <a:r>
              <a:rPr lang="en-AU" dirty="0"/>
              <a:t>Enter HH data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7" name="Picture 6" descr="IMG_02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59632"/>
            <a:ext cx="2438400" cy="3657600"/>
          </a:xfrm>
          <a:prstGeom prst="rect">
            <a:avLst/>
          </a:prstGeom>
        </p:spPr>
      </p:pic>
      <p:pic>
        <p:nvPicPr>
          <p:cNvPr id="9" name="Picture 8" descr="IMG_02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59632"/>
            <a:ext cx="2438400" cy="3657600"/>
          </a:xfrm>
          <a:prstGeom prst="rect">
            <a:avLst/>
          </a:prstGeom>
        </p:spPr>
      </p:pic>
      <p:pic>
        <p:nvPicPr>
          <p:cNvPr id="12" name="Picture 11" descr="IMG_02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859632"/>
            <a:ext cx="2438400" cy="3657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3384662" y="3176178"/>
            <a:ext cx="792088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7633134" y="3248186"/>
            <a:ext cx="792088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576" y="9807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page is like the paper data 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1392" y="98072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Fill in the moment data:</a:t>
            </a:r>
          </a:p>
          <a:p>
            <a:r>
              <a:rPr lang="en-AU" dirty="0"/>
              <a:t>HCW, Action, Moment, Gloves</a:t>
            </a:r>
          </a:p>
        </p:txBody>
      </p:sp>
    </p:spTree>
    <p:extLst>
      <p:ext uri="{BB962C8B-B14F-4D97-AF65-F5344CB8AC3E}">
        <p14:creationId xmlns:p14="http://schemas.microsoft.com/office/powerpoint/2010/main" val="4971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AU" dirty="0"/>
              <a:t>Defining User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There are two main user roles for an organisation:</a:t>
            </a:r>
          </a:p>
          <a:p>
            <a:pPr lvl="1" eaLnBrk="1" hangingPunct="1"/>
            <a:r>
              <a:rPr lang="en-AU" dirty="0"/>
              <a:t>Administrator</a:t>
            </a:r>
          </a:p>
          <a:p>
            <a:pPr lvl="2" eaLnBrk="1" hangingPunct="1"/>
            <a:r>
              <a:rPr lang="en-AU" dirty="0"/>
              <a:t>Allocated by HHA initially</a:t>
            </a:r>
          </a:p>
          <a:p>
            <a:pPr lvl="1" eaLnBrk="1" hangingPunct="1"/>
            <a:r>
              <a:rPr lang="en-AU" dirty="0"/>
              <a:t>Auditor</a:t>
            </a:r>
          </a:p>
          <a:p>
            <a:pPr lvl="2" eaLnBrk="1" hangingPunct="1"/>
            <a:r>
              <a:rPr lang="en-AU" dirty="0"/>
              <a:t>Allocated by the administrator</a:t>
            </a:r>
          </a:p>
          <a:p>
            <a:pPr lvl="2"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4951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0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736" y="908720"/>
            <a:ext cx="2438400" cy="3657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5724128" y="1484784"/>
            <a:ext cx="1080120" cy="47879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Save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6" y="88633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Save one moment at a time by using the green arrow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733" y="1017602"/>
            <a:ext cx="252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Save all moments by using Save All</a:t>
            </a:r>
          </a:p>
        </p:txBody>
      </p:sp>
      <p:pic>
        <p:nvPicPr>
          <p:cNvPr id="1026" name="Picture 2" descr="M:\HanHyg\General\Hand Hygiene Australia\EDUCATION\talks&amp;presentations\PICS for mobile device HHCApp\IMG_62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68" y="2420888"/>
            <a:ext cx="2106488" cy="37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HanHyg\General\Hand Hygiene Australia\EDUCATION\talks&amp;presentations\PICS for mobile device HHCApp\IMG_62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6227"/>
            <a:ext cx="2178105" cy="38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2843808" y="1017603"/>
            <a:ext cx="2358399" cy="323165"/>
          </a:xfrm>
          <a:prstGeom prst="righ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941168"/>
            <a:ext cx="208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Data validation rules assist with accurate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921653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0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922" y="1843083"/>
            <a:ext cx="2758400" cy="41376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Finish Collecting Data on One Ward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156" y="1196752"/>
            <a:ext cx="281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Finished collecting data – press Done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51070" y="1876908"/>
            <a:ext cx="1224136" cy="484632"/>
          </a:xfrm>
          <a:prstGeom prst="right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M:\HanHyg\General\Hand Hygiene Australia\EDUCATION\talks&amp;presentations\PICS for mobile device HHCApp\IMG_623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/>
          <a:stretch/>
        </p:blipFill>
        <p:spPr bwMode="auto">
          <a:xfrm>
            <a:off x="4932040" y="1843083"/>
            <a:ext cx="2520385" cy="41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7092280" y="3911883"/>
            <a:ext cx="1368152" cy="525229"/>
          </a:xfrm>
          <a:prstGeom prst="left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13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Syncing data</a:t>
            </a:r>
          </a:p>
        </p:txBody>
      </p:sp>
      <p:pic>
        <p:nvPicPr>
          <p:cNvPr id="5" name="Picture 4" descr="IMG_0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03648"/>
            <a:ext cx="2438400" cy="365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5400000" flipH="1" flipV="1">
            <a:off x="217104" y="2816932"/>
            <a:ext cx="934516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90872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Finished data collection session on one ward – sync data with database before collecting more data</a:t>
            </a:r>
          </a:p>
        </p:txBody>
      </p:sp>
      <p:pic>
        <p:nvPicPr>
          <p:cNvPr id="2050" name="Picture 2" descr="M:\HanHyg\General\Hand Hygiene Australia\EDUCATION\talks&amp;presentations\PICS for mobile device HHCApp\IMG_62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772816"/>
            <a:ext cx="2507895" cy="44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2348880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Need to be connected to the internet to enable syncing with the database</a:t>
            </a:r>
          </a:p>
        </p:txBody>
      </p:sp>
    </p:spTree>
    <p:extLst>
      <p:ext uri="{BB962C8B-B14F-4D97-AF65-F5344CB8AC3E}">
        <p14:creationId xmlns:p14="http://schemas.microsoft.com/office/powerpoint/2010/main" val="1210037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Syncing data</a:t>
            </a:r>
          </a:p>
        </p:txBody>
      </p:sp>
      <p:pic>
        <p:nvPicPr>
          <p:cNvPr id="4" name="Picture 3" descr="IMG_02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844824"/>
            <a:ext cx="2736304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1004000"/>
            <a:ext cx="258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Sync was successful if you return to this page </a:t>
            </a:r>
          </a:p>
        </p:txBody>
      </p:sp>
      <p:pic>
        <p:nvPicPr>
          <p:cNvPr id="3074" name="Picture 2" descr="M:\HanHyg\General\Hand Hygiene Australia\EDUCATION\talks&amp;presentations\PICS for mobile device HHCApp\IMG_62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8" y="947936"/>
            <a:ext cx="2920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47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Always Log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After you have finished data collection and you have synced your data ensure that you LOG OUT</a:t>
            </a:r>
          </a:p>
          <a:p>
            <a:r>
              <a:rPr lang="en-AU" dirty="0"/>
              <a:t>Closing the internet browser does not log you out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2080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20150" cy="836613"/>
          </a:xfrm>
        </p:spPr>
        <p:txBody>
          <a:bodyPr/>
          <a:lstStyle/>
          <a:p>
            <a:r>
              <a:rPr lang="en-AU" dirty="0"/>
              <a:t>Correct Log out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5536" y="908721"/>
            <a:ext cx="8443183" cy="5218473"/>
            <a:chOff x="827584" y="2517389"/>
            <a:chExt cx="7184995" cy="3868149"/>
          </a:xfrm>
        </p:grpSpPr>
        <p:pic>
          <p:nvPicPr>
            <p:cNvPr id="19" name="Picture 18" descr="IMG_026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2924944"/>
              <a:ext cx="2088232" cy="3132348"/>
            </a:xfrm>
            <a:prstGeom prst="rect">
              <a:avLst/>
            </a:prstGeom>
          </p:spPr>
        </p:pic>
        <p:pic>
          <p:nvPicPr>
            <p:cNvPr id="20" name="Content Placeholder 7" descr="IMG_024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815412" y="3267998"/>
              <a:ext cx="2078360" cy="311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Up Arrow 20"/>
            <p:cNvSpPr/>
            <p:nvPr/>
          </p:nvSpPr>
          <p:spPr bwMode="auto">
            <a:xfrm>
              <a:off x="2555776" y="3302986"/>
              <a:ext cx="216024" cy="1062118"/>
            </a:xfrm>
            <a:prstGeom prst="upArrow">
              <a:avLst/>
            </a:prstGeom>
            <a:solidFill>
              <a:srgbClr val="FF8A00"/>
            </a:solidFill>
            <a:ln w="25400" cap="flat" cmpd="sng" algn="ctr">
              <a:solidFill>
                <a:srgbClr val="FF8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1640" y="4365104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Log out by pressing the Logout button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52339" y="2517389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Logging out successfully returns you to the login page</a:t>
              </a:r>
            </a:p>
          </p:txBody>
        </p:sp>
      </p:grpSp>
      <p:pic>
        <p:nvPicPr>
          <p:cNvPr id="4099" name="Picture 3" descr="M:\HanHyg\General\Hand Hygiene Australia\EDUCATION\talks&amp;presentations\PICS for mobile device HHCApp\IMG_62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92238"/>
            <a:ext cx="2723919" cy="48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5148064" y="4024277"/>
            <a:ext cx="288032" cy="1132915"/>
          </a:xfrm>
          <a:prstGeom prst="up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75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AU" dirty="0" err="1"/>
              <a:t>HHCApp</a:t>
            </a:r>
            <a:r>
              <a:rPr lang="en-AU" dirty="0"/>
              <a:t>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0728"/>
            <a:ext cx="8640638" cy="4886325"/>
          </a:xfrm>
        </p:spPr>
        <p:txBody>
          <a:bodyPr/>
          <a:lstStyle/>
          <a:p>
            <a:pPr eaLnBrk="1" hangingPunct="1"/>
            <a:r>
              <a:rPr lang="en-AU" dirty="0"/>
              <a:t>The written instructions are the best resource to learn how to use HHCApp</a:t>
            </a:r>
          </a:p>
          <a:p>
            <a:pPr lvl="1" eaLnBrk="1" hangingPunct="1"/>
            <a:r>
              <a:rPr lang="en-AU" dirty="0"/>
              <a:t>These can be accessed via the HHA website on the Hand Hygiene Compliance Application page.</a:t>
            </a:r>
          </a:p>
          <a:p>
            <a:pPr lvl="1" eaLnBrk="1" hangingPunct="1"/>
            <a:r>
              <a:rPr lang="en-AU" b="0" dirty="0">
                <a:ea typeface="+mn-lt"/>
                <a:cs typeface="+mn-lt"/>
                <a:hlinkClick r:id="rId2"/>
              </a:rPr>
              <a:t>https://www.hha.org.au/audits/compliance-database/instructions</a:t>
            </a:r>
            <a:r>
              <a:rPr lang="en-AU" b="0" dirty="0"/>
              <a:t> </a:t>
            </a:r>
            <a:r>
              <a:rPr lang="en-AU" dirty="0"/>
              <a:t>  </a:t>
            </a:r>
          </a:p>
          <a:p>
            <a:pPr lvl="1" eaLnBrk="1" hangingPunct="1"/>
            <a:r>
              <a:rPr lang="en-AU" dirty="0"/>
              <a:t>They cover data entry for HHCApp in a </a:t>
            </a:r>
            <a:r>
              <a:rPr lang="en-AU" u="sng" dirty="0"/>
              <a:t>simple</a:t>
            </a:r>
            <a:r>
              <a:rPr lang="en-AU" dirty="0"/>
              <a:t> step-by-step manner</a:t>
            </a:r>
          </a:p>
          <a:p>
            <a:pPr lvl="1" eaLnBrk="1" hangingPunct="1"/>
            <a:r>
              <a:rPr lang="en-AU" dirty="0"/>
              <a:t>HHA are also available for assistance when required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</a:t>
            </a:r>
            <a:r>
              <a:rPr lang="en-AU" dirty="0" err="1"/>
              <a:t>HHCApp</a:t>
            </a:r>
            <a:r>
              <a:rPr lang="en-AU" dirty="0"/>
              <a:t> User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500" cy="4886325"/>
          </a:xfrm>
        </p:spPr>
        <p:txBody>
          <a:bodyPr/>
          <a:lstStyle/>
          <a:p>
            <a:r>
              <a:rPr lang="en-AU" dirty="0"/>
              <a:t>Data entry</a:t>
            </a:r>
          </a:p>
          <a:p>
            <a:pPr lvl="1"/>
            <a:r>
              <a:rPr lang="en-AU" dirty="0"/>
              <a:t>Can enter data for the level they have been allocated to</a:t>
            </a:r>
          </a:p>
          <a:p>
            <a:r>
              <a:rPr lang="en-AU" dirty="0"/>
              <a:t>Reporter</a:t>
            </a:r>
          </a:p>
          <a:p>
            <a:pPr lvl="1"/>
            <a:r>
              <a:rPr lang="en-AU" dirty="0"/>
              <a:t>Can view reports for the level they have been allocated to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34169"/>
            <a:ext cx="8445500" cy="51031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/>
              <a:t>Can: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400" dirty="0"/>
              <a:t>Create and manage local audit periods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400" dirty="0"/>
              <a:t>Manage local and national audits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400" dirty="0"/>
              <a:t>Enter data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400" dirty="0"/>
              <a:t>View organisation wide reports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400" dirty="0"/>
              <a:t>Manage departments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400" dirty="0"/>
              <a:t>Manage users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/>
              <a:t>When logged in as the Administrator, you will see:</a:t>
            </a:r>
          </a:p>
          <a:p>
            <a:pPr eaLnBrk="1" hangingPunct="1">
              <a:lnSpc>
                <a:spcPct val="90000"/>
              </a:lnSpc>
            </a:pPr>
            <a:endParaRPr lang="en-AU" sz="25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/>
              <a:t>Administrator</a:t>
            </a:r>
          </a:p>
        </p:txBody>
      </p:sp>
    </p:spTree>
    <p:extLst>
      <p:ext uri="{BB962C8B-B14F-4D97-AF65-F5344CB8AC3E}">
        <p14:creationId xmlns:p14="http://schemas.microsoft.com/office/powerpoint/2010/main" val="163766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Admin Home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4" t="13288" r="4045" b="6846"/>
          <a:stretch/>
        </p:blipFill>
        <p:spPr bwMode="auto">
          <a:xfrm>
            <a:off x="1331640" y="1052736"/>
            <a:ext cx="6552728" cy="506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557372"/>
            <a:ext cx="1008112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800" dirty="0"/>
              <a:t>Org Admin Name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916832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/>
              <a:t>Hospital Name</a:t>
            </a:r>
          </a:p>
        </p:txBody>
      </p:sp>
    </p:spTree>
    <p:extLst>
      <p:ext uri="{BB962C8B-B14F-4D97-AF65-F5344CB8AC3E}">
        <p14:creationId xmlns:p14="http://schemas.microsoft.com/office/powerpoint/2010/main" val="162825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AU" dirty="0"/>
              <a:t>Auditor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/>
              <a:t>Roles for Auditors in </a:t>
            </a:r>
            <a:r>
              <a:rPr lang="en-AU" dirty="0" err="1"/>
              <a:t>HHCApp</a:t>
            </a:r>
            <a:r>
              <a:rPr lang="en-AU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/>
              <a:t>Enter data only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/>
            <a:r>
              <a:rPr lang="en-AU" dirty="0"/>
              <a:t>When logged in as an Auditor, the home page will look like:</a:t>
            </a:r>
          </a:p>
          <a:p>
            <a:pPr eaLnBrk="1" hangingPunct="1"/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HHA talks design template">
  <a:themeElements>
    <a:clrScheme name="New HHA tal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HHA talk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HHA tal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F382A062AD647AA64028EB6419987" ma:contentTypeVersion="11" ma:contentTypeDescription="Create a new document." ma:contentTypeScope="" ma:versionID="e5052cbc5c8ec5edf19450b069ca8500">
  <xsd:schema xmlns:xsd="http://www.w3.org/2001/XMLSchema" xmlns:xs="http://www.w3.org/2001/XMLSchema" xmlns:p="http://schemas.microsoft.com/office/2006/metadata/properties" xmlns:ns2="719def93-22ce-40a0-bcf5-d3e27c8029ec" xmlns:ns3="effdf2cc-b12a-41f2-91a6-814341b6a5c2" targetNamespace="http://schemas.microsoft.com/office/2006/metadata/properties" ma:root="true" ma:fieldsID="f4a05585b1d6ca3eb348014d51f3285c" ns2:_="" ns3:_="">
    <xsd:import namespace="719def93-22ce-40a0-bcf5-d3e27c8029ec"/>
    <xsd:import namespace="effdf2cc-b12a-41f2-91a6-814341b6a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def93-22ce-40a0-bcf5-d3e27c802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df2cc-b12a-41f2-91a6-814341b6a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444C9-5831-4622-A3E0-732B2A83A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F8F6E2-94FD-4F35-AB15-76B855620819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effdf2cc-b12a-41f2-91a6-814341b6a5c2"/>
    <ds:schemaRef ds:uri="http://purl.org/dc/terms/"/>
    <ds:schemaRef ds:uri="719def93-22ce-40a0-bcf5-d3e27c8029e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4EB522-523B-4738-8270-89068A00C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def93-22ce-40a0-bcf5-d3e27c8029ec"/>
    <ds:schemaRef ds:uri="effdf2cc-b12a-41f2-91a6-814341b6a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22296</TotalTime>
  <Words>1409</Words>
  <Application>Microsoft Office PowerPoint</Application>
  <PresentationFormat>On-screen Show (4:3)</PresentationFormat>
  <Paragraphs>257</Paragraphs>
  <Slides>56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Arial Black</vt:lpstr>
      <vt:lpstr>Bookman Old Style</vt:lpstr>
      <vt:lpstr>New HHA talks design template</vt:lpstr>
      <vt:lpstr>Compliance Database </vt:lpstr>
      <vt:lpstr>Session Objectives</vt:lpstr>
      <vt:lpstr>How to Log in to HHCApp</vt:lpstr>
      <vt:lpstr>HHCApp Website</vt:lpstr>
      <vt:lpstr>Defining User Roles</vt:lpstr>
      <vt:lpstr>Other HHCApp User Roles</vt:lpstr>
      <vt:lpstr>Administrator</vt:lpstr>
      <vt:lpstr>Admin Home Page</vt:lpstr>
      <vt:lpstr>Auditor Role</vt:lpstr>
      <vt:lpstr>Auditor Home Page</vt:lpstr>
      <vt:lpstr>Auditor Home Page</vt:lpstr>
      <vt:lpstr>Update HHCApp Profile</vt:lpstr>
      <vt:lpstr>Update HHCApp Profile</vt:lpstr>
      <vt:lpstr>How to enter data –Admin</vt:lpstr>
      <vt:lpstr>How to enter data - Auditor</vt:lpstr>
      <vt:lpstr>Add New Session</vt:lpstr>
      <vt:lpstr>Add New Session</vt:lpstr>
      <vt:lpstr>Add New Session</vt:lpstr>
      <vt:lpstr>Add New Session</vt:lpstr>
      <vt:lpstr>Add New Session</vt:lpstr>
      <vt:lpstr>Add New Session</vt:lpstr>
      <vt:lpstr>Add New Session</vt:lpstr>
      <vt:lpstr>Add New Session</vt:lpstr>
      <vt:lpstr>Entering Moments</vt:lpstr>
      <vt:lpstr>Entering Moments</vt:lpstr>
      <vt:lpstr>Entering Moments</vt:lpstr>
      <vt:lpstr>Entering Moments</vt:lpstr>
      <vt:lpstr>Org Admin/Reporter Home Page</vt:lpstr>
      <vt:lpstr>View Reports</vt:lpstr>
      <vt:lpstr>View Reports</vt:lpstr>
      <vt:lpstr>By Department</vt:lpstr>
      <vt:lpstr>By HCW Type</vt:lpstr>
      <vt:lpstr>By Moment</vt:lpstr>
      <vt:lpstr>Auditor and Sessions</vt:lpstr>
      <vt:lpstr>Department Poster</vt:lpstr>
      <vt:lpstr>Department Poster</vt:lpstr>
      <vt:lpstr>Zero Reports</vt:lpstr>
      <vt:lpstr>Custom Reports</vt:lpstr>
      <vt:lpstr>Custom Reports</vt:lpstr>
      <vt:lpstr>Snapshot Report</vt:lpstr>
      <vt:lpstr>Trend Report</vt:lpstr>
      <vt:lpstr>Exports Tab</vt:lpstr>
      <vt:lpstr>Use of Reports</vt:lpstr>
      <vt:lpstr>PowerPoint Presentation</vt:lpstr>
      <vt:lpstr>Use a mobile device!</vt:lpstr>
      <vt:lpstr> Direct web entry from enabled devices </vt:lpstr>
      <vt:lpstr>Practice with Mobiles</vt:lpstr>
      <vt:lpstr> Log In </vt:lpstr>
      <vt:lpstr> Enter HH data </vt:lpstr>
      <vt:lpstr>Save Data</vt:lpstr>
      <vt:lpstr>Finish Collecting Data on One Ward</vt:lpstr>
      <vt:lpstr>Syncing data</vt:lpstr>
      <vt:lpstr>Syncing data</vt:lpstr>
      <vt:lpstr>Always Log Out</vt:lpstr>
      <vt:lpstr>Correct Log out</vt:lpstr>
      <vt:lpstr>HHCApp Instructions</vt:lpstr>
    </vt:vector>
  </TitlesOfParts>
  <Company>Austin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hearkz</dc:creator>
  <cp:lastModifiedBy>RYAN, Kate</cp:lastModifiedBy>
  <cp:revision>1863</cp:revision>
  <dcterms:created xsi:type="dcterms:W3CDTF">2010-09-20T01:56:04Z</dcterms:created>
  <dcterms:modified xsi:type="dcterms:W3CDTF">2023-08-08T01:49:43Z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0x01010072AF382A062AD647AA64028EB6419987</vt:lpwstr>
  </property>
  <property fmtid="{D5CDD505-2E9C-101B-9397-08002B2CF9AE}" pid="3" name="Order">
    <vt:r8>100</vt:r8>
  </property>
</Properties>
</file>