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sldIdLst>
    <p:sldId id="257" r:id="rId5"/>
    <p:sldId id="256" r:id="rId6"/>
    <p:sldId id="258" r:id="rId7"/>
    <p:sldId id="261" r:id="rId8"/>
    <p:sldId id="260" r:id="rId9"/>
    <p:sldId id="259" r:id="rId1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59A"/>
    <a:srgbClr val="4F78D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11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692FB-5DC2-43B2-82BD-57E06025D1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A3F00B-5CB5-49DB-B2D7-9FDB1CDDC81A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DDE77C-0F4E-4B21-8FD0-FC69DEC90B70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D255C4-CD81-473F-B35B-8B503AB6C5DC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1545F-1491-4FF2-BB70-7149BFEC539A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65122-C664-4DD4-A495-34FCCAD05F0E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29C04-79E3-4397-B1CE-8CB9F5BA59B9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999DD-93AF-4571-A3BA-CB67F8A8F73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B9BF1-1D32-433C-BCBB-82F7EDD56E2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0"/>
            <a:ext cx="2209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478588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8DCE7-9453-4738-91D2-560CF1E4488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DCF47-0DB5-493F-9B8D-AB58A3E5EF2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1C25A-87C7-4E83-BAE8-1C690C5F80F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146550" cy="4886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4238" y="981075"/>
            <a:ext cx="4146550" cy="4886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BDDA1-333D-4B5B-AA06-80378797D26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A5587-C8EF-45EB-B6AE-0CA2CA56717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A98D-6DC7-4CAC-B7A0-7B637644121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9762D-0DC4-419E-BA39-5FF36B6EC27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8F3A5-7927-4DD0-BD3D-D7DB321EAAA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52F6-EB5C-4E9E-822C-2B0BE8F0EEB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6251575"/>
            <a:ext cx="9144000" cy="606425"/>
          </a:xfrm>
          <a:prstGeom prst="rect">
            <a:avLst/>
          </a:prstGeom>
          <a:solidFill>
            <a:srgbClr val="11559A"/>
          </a:solidFill>
          <a:ln w="9525">
            <a:noFill/>
            <a:miter lim="800000"/>
            <a:headEnd/>
            <a:tailEnd/>
          </a:ln>
          <a:effectLst/>
        </p:spPr>
        <p:txBody>
          <a:bodyPr lIns="91423" tIns="45711" rIns="91423" bIns="45711" anchor="ctr"/>
          <a:lstStyle/>
          <a:p>
            <a:pPr algn="ctr">
              <a:defRPr/>
            </a:pPr>
            <a:endParaRPr lang="en-U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879475"/>
          </a:xfrm>
          <a:prstGeom prst="rect">
            <a:avLst/>
          </a:prstGeom>
          <a:solidFill>
            <a:srgbClr val="11559A"/>
          </a:solidFill>
          <a:ln w="9525">
            <a:noFill/>
            <a:miter lim="800000"/>
            <a:headEnd/>
            <a:tailEnd/>
          </a:ln>
          <a:effectLst/>
        </p:spPr>
        <p:txBody>
          <a:bodyPr lIns="91423" tIns="45711" rIns="91423" bIns="45711" anchor="ctr"/>
          <a:lstStyle/>
          <a:p>
            <a:pPr algn="ctr">
              <a:defRPr/>
            </a:pPr>
            <a:br>
              <a:rPr lang="en-GB" sz="3600">
                <a:solidFill>
                  <a:schemeClr val="bg1"/>
                </a:solidFill>
                <a:latin typeface="Arial Black" pitchFamily="34" charset="0"/>
              </a:rPr>
            </a:br>
            <a:endParaRPr lang="en-AU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82015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1" rIns="91423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E62F06-36B2-47AB-959B-8D79CEBB540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 flipV="1">
            <a:off x="457200" y="6721475"/>
            <a:ext cx="260191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72" tIns="47886" rIns="95772" bIns="47886"/>
          <a:lstStyle/>
          <a:p>
            <a:pPr defTabSz="957263">
              <a:defRPr/>
            </a:pPr>
            <a:endParaRPr lang="en-AU" sz="140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72" tIns="47886" rIns="95772" bIns="47886"/>
          <a:lstStyle/>
          <a:p>
            <a:pPr algn="ctr" defTabSz="957263">
              <a:defRPr/>
            </a:pPr>
            <a:endParaRPr lang="en-AU" sz="1400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 flipV="1">
            <a:off x="457200" y="6721475"/>
            <a:ext cx="260191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1" rIns="91423" bIns="45711"/>
          <a:lstStyle/>
          <a:p>
            <a:pPr>
              <a:defRPr/>
            </a:pPr>
            <a:endParaRPr lang="en-AU" sz="1400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1" rIns="91423" bIns="45711"/>
          <a:lstStyle/>
          <a:p>
            <a:pPr algn="ctr">
              <a:defRPr/>
            </a:pPr>
            <a:endParaRPr lang="en-AU" sz="140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6659563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1" rIns="91423" bIns="45711"/>
          <a:lstStyle/>
          <a:p>
            <a:pPr algn="r">
              <a:defRPr/>
            </a:pPr>
            <a:endParaRPr lang="en-US" sz="1400"/>
          </a:p>
        </p:txBody>
      </p:sp>
      <p:pic>
        <p:nvPicPr>
          <p:cNvPr id="1037" name="Picture 23" descr="Safety_Qual%20Com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0650" y="6453188"/>
            <a:ext cx="1230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25" descr="HHA Logo cmyk_HiResSelect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6202363"/>
            <a:ext cx="26273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9" name="Group 26"/>
          <p:cNvGrpSpPr>
            <a:grpSpLocks/>
          </p:cNvGrpSpPr>
          <p:nvPr/>
        </p:nvGrpSpPr>
        <p:grpSpPr bwMode="auto">
          <a:xfrm>
            <a:off x="2051050" y="981075"/>
            <a:ext cx="5761038" cy="5040313"/>
            <a:chOff x="1476" y="744"/>
            <a:chExt cx="2808" cy="2832"/>
          </a:xfrm>
        </p:grpSpPr>
        <p:pic>
          <p:nvPicPr>
            <p:cNvPr id="3" name="Picture 27" descr="HHA Logo_RH_opaque20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476" y="744"/>
              <a:ext cx="2808" cy="2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2" name="Rectangle 28"/>
            <p:cNvSpPr>
              <a:spLocks noChangeArrowheads="1"/>
            </p:cNvSpPr>
            <p:nvPr userDrawn="1"/>
          </p:nvSpPr>
          <p:spPr bwMode="auto">
            <a:xfrm>
              <a:off x="1519" y="935"/>
              <a:ext cx="2676" cy="2450"/>
            </a:xfrm>
            <a:prstGeom prst="rect">
              <a:avLst/>
            </a:prstGeom>
            <a:solidFill>
              <a:schemeClr val="bg1">
                <a:alpha val="85001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AU"/>
            </a:p>
          </p:txBody>
        </p:sp>
      </p:grpSp>
      <p:sp>
        <p:nvSpPr>
          <p:cNvPr id="10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44550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 b="1">
          <a:solidFill>
            <a:srgbClr val="11559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 b="1">
          <a:solidFill>
            <a:srgbClr val="1877D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 b="1">
          <a:solidFill>
            <a:srgbClr val="FF8A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rgbClr val="11559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rgbClr val="1877DA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rgbClr val="1877DA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rgbClr val="1877DA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rgbClr val="1877DA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rgbClr val="1877D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800">
                <a:solidFill>
                  <a:srgbClr val="11559A"/>
                </a:solidFill>
              </a:rPr>
              <a:t>DVD Quiz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AU" sz="4800">
                <a:solidFill>
                  <a:schemeClr val="bg1"/>
                </a:solidFill>
              </a:rPr>
              <a:t>DVD Quiz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12954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eaLnBrk="1" hangingPunct="1"/>
            <a:r>
              <a:rPr lang="en-AU"/>
              <a:t>Rationale for Quiz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445500" cy="488632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AU" dirty="0"/>
              <a:t>Consolidate information already learnt</a:t>
            </a:r>
          </a:p>
          <a:p>
            <a:pPr eaLnBrk="1" hangingPunct="1">
              <a:spcAft>
                <a:spcPts val="600"/>
              </a:spcAft>
            </a:pPr>
            <a:r>
              <a:rPr lang="en-AU" dirty="0"/>
              <a:t>Review understanding of Moments after auditing on the wards</a:t>
            </a:r>
          </a:p>
          <a:p>
            <a:pPr eaLnBrk="1" hangingPunct="1">
              <a:spcAft>
                <a:spcPts val="600"/>
              </a:spcAft>
            </a:pPr>
            <a:r>
              <a:rPr lang="en-AU" dirty="0"/>
              <a:t>Part of the intra-auditor and inter-auditor reliability pathways</a:t>
            </a:r>
          </a:p>
          <a:p>
            <a:pPr eaLnBrk="1" hangingPunct="1">
              <a:spcAft>
                <a:spcPts val="600"/>
              </a:spcAft>
            </a:pPr>
            <a:r>
              <a:rPr lang="en-AU" dirty="0"/>
              <a:t>Aim – for 80% accuracy</a:t>
            </a:r>
          </a:p>
          <a:p>
            <a:pPr lvl="1" eaLnBrk="1" hangingPunct="1">
              <a:spcAft>
                <a:spcPts val="600"/>
              </a:spcAft>
            </a:pPr>
            <a:r>
              <a:rPr lang="en-AU" dirty="0"/>
              <a:t>40/50 correct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eaLnBrk="1" hangingPunct="1"/>
            <a:r>
              <a:rPr lang="en-AU"/>
              <a:t>Instructions for Quiz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388937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AU" sz="2800"/>
              <a:t>Clearly fill in demographic details</a:t>
            </a:r>
          </a:p>
          <a:p>
            <a:pPr eaLnBrk="1" hangingPunct="1">
              <a:spcAft>
                <a:spcPts val="600"/>
              </a:spcAft>
            </a:pPr>
            <a:r>
              <a:rPr lang="en-AU" sz="2800"/>
              <a:t>Record as many Moments as required for each segment</a:t>
            </a:r>
          </a:p>
          <a:p>
            <a:pPr lvl="1" eaLnBrk="1" hangingPunct="1">
              <a:spcAft>
                <a:spcPts val="600"/>
              </a:spcAft>
            </a:pPr>
            <a:r>
              <a:rPr lang="en-AU" sz="2400"/>
              <a:t>Note. If it is not seen, don’t assume answers </a:t>
            </a:r>
          </a:p>
          <a:p>
            <a:pPr eaLnBrk="1" hangingPunct="1">
              <a:spcAft>
                <a:spcPts val="600"/>
              </a:spcAft>
            </a:pPr>
            <a:r>
              <a:rPr lang="en-AU" sz="2800"/>
              <a:t>For marking purposes please fill in the answer sheet from left to right rather than up and down</a:t>
            </a:r>
          </a:p>
          <a:p>
            <a:pPr eaLnBrk="1" hangingPunct="1">
              <a:spcAft>
                <a:spcPts val="600"/>
              </a:spcAft>
            </a:pPr>
            <a:r>
              <a:rPr lang="en-AU" sz="2800"/>
              <a:t>Moments need to be sequenced, arrows or numbers are fine if recorded out of order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eaLnBrk="1" hangingPunct="1"/>
            <a:r>
              <a:rPr lang="en-AU"/>
              <a:t>Hints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AU" sz="2800"/>
              <a:t>If there are 3 Moments boxes</a:t>
            </a:r>
          </a:p>
          <a:p>
            <a:pPr lvl="1" eaLnBrk="1" hangingPunct="1">
              <a:spcAft>
                <a:spcPts val="600"/>
              </a:spcAft>
            </a:pPr>
            <a:r>
              <a:rPr lang="en-AU" sz="2400"/>
              <a:t>There may be 0, 1, 2 or 3 Moments in the answer</a:t>
            </a:r>
          </a:p>
          <a:p>
            <a:pPr eaLnBrk="1" hangingPunct="1">
              <a:spcAft>
                <a:spcPts val="600"/>
              </a:spcAft>
            </a:pPr>
            <a:r>
              <a:rPr lang="en-AU" sz="2800"/>
              <a:t>If there are 6 Moments boxes</a:t>
            </a:r>
          </a:p>
          <a:p>
            <a:pPr lvl="1" eaLnBrk="1" hangingPunct="1">
              <a:spcAft>
                <a:spcPts val="600"/>
              </a:spcAft>
            </a:pPr>
            <a:r>
              <a:rPr lang="en-AU" sz="2400"/>
              <a:t>There are at least 4 Moments in the answer</a:t>
            </a:r>
          </a:p>
          <a:p>
            <a:pPr eaLnBrk="1" hangingPunct="1">
              <a:spcAft>
                <a:spcPts val="600"/>
              </a:spcAft>
            </a:pPr>
            <a:r>
              <a:rPr lang="en-AU" sz="2800"/>
              <a:t>Ensure you fill in a the following in each box</a:t>
            </a:r>
          </a:p>
          <a:p>
            <a:pPr lvl="1" eaLnBrk="1" hangingPunct="1">
              <a:spcAft>
                <a:spcPts val="600"/>
              </a:spcAft>
            </a:pPr>
            <a:r>
              <a:rPr lang="en-AU" sz="2400"/>
              <a:t>Moment</a:t>
            </a:r>
          </a:p>
          <a:p>
            <a:pPr lvl="1" eaLnBrk="1" hangingPunct="1">
              <a:spcAft>
                <a:spcPts val="600"/>
              </a:spcAft>
            </a:pPr>
            <a:r>
              <a:rPr lang="en-AU" sz="2400"/>
              <a:t>HCW</a:t>
            </a:r>
          </a:p>
          <a:p>
            <a:pPr lvl="1" eaLnBrk="1" hangingPunct="1">
              <a:spcAft>
                <a:spcPts val="600"/>
              </a:spcAft>
            </a:pPr>
            <a:r>
              <a:rPr lang="en-AU" sz="2400"/>
              <a:t>Action</a:t>
            </a:r>
          </a:p>
          <a:p>
            <a:pPr lvl="2" eaLnBrk="1" hangingPunct="1">
              <a:spcAft>
                <a:spcPts val="600"/>
              </a:spcAft>
            </a:pPr>
            <a:r>
              <a:rPr lang="en-AU" sz="2000">
                <a:solidFill>
                  <a:srgbClr val="4F78D6"/>
                </a:solidFill>
              </a:rPr>
              <a:t>Gloves are only filled in if they are used in the scene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eaLnBrk="1" hangingPunct="1"/>
            <a:r>
              <a:rPr lang="en-AU"/>
              <a:t>Hints (cont.)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445500" cy="4886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400"/>
              <a:t>Curtains are outside the patient zone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000"/>
              <a:t>Touching the curtain is equivalent to leaving the room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400"/>
              <a:t>Remember one action can be used for two moments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000"/>
              <a:t>After touching a patient to</a:t>
            </a:r>
            <a:r>
              <a:rPr lang="en-AU" sz="2000">
                <a:sym typeface="Wingdings" pitchFamily="2" charset="2"/>
              </a:rPr>
              <a:t> starting a procedure </a:t>
            </a:r>
          </a:p>
          <a:p>
            <a:pPr lvl="2" eaLnBrk="1" hangingPunct="1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AU" sz="1800">
                <a:solidFill>
                  <a:srgbClr val="4F78D6"/>
                </a:solidFill>
                <a:sym typeface="Wingdings" pitchFamily="2" charset="2"/>
              </a:rPr>
              <a:t>One HH action is recorded for both M4 and M2</a:t>
            </a:r>
            <a:endParaRPr lang="en-AU" sz="1800">
              <a:solidFill>
                <a:srgbClr val="4F78D6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400"/>
              <a:t>An episode of care does not have to finish with a M4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400"/>
              <a:t>Gloves are recorded as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000"/>
              <a:t>On 	– only in a before Moment (M1 &amp; M2)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000"/>
              <a:t>Off 	– only in an after Moment (M3, M4, M5)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AU" sz="2000"/>
              <a:t>Cont. 	– in any Moment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AU" sz="4400"/>
          </a:p>
          <a:p>
            <a:pPr algn="ctr" eaLnBrk="1" hangingPunct="1">
              <a:buFontTx/>
              <a:buNone/>
            </a:pPr>
            <a:r>
              <a:rPr lang="en-AU" sz="7200"/>
              <a:t>Good Luck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AF382A062AD647AA64028EB6419987" ma:contentTypeVersion="12" ma:contentTypeDescription="Create a new document." ma:contentTypeScope="" ma:versionID="1091cbe49caa5a01967044c801cf7c43">
  <xsd:schema xmlns:xsd="http://www.w3.org/2001/XMLSchema" xmlns:xs="http://www.w3.org/2001/XMLSchema" xmlns:p="http://schemas.microsoft.com/office/2006/metadata/properties" xmlns:ns2="719def93-22ce-40a0-bcf5-d3e27c8029ec" xmlns:ns3="effdf2cc-b12a-41f2-91a6-814341b6a5c2" targetNamespace="http://schemas.microsoft.com/office/2006/metadata/properties" ma:root="true" ma:fieldsID="678be415df127e3bb7d801df99de9776" ns2:_="" ns3:_="">
    <xsd:import namespace="719def93-22ce-40a0-bcf5-d3e27c8029e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def93-22ce-40a0-bcf5-d3e27c8029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64D133-32E1-47A1-913A-779EED543F5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61930D-44BC-45E5-8CA3-6FB3537CDB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05D28F-62C4-4D2E-B53C-3157A49CF1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9def93-22ce-40a0-bcf5-d3e27c8029e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128</TotalTime>
  <Words>264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Times New Roman</vt:lpstr>
      <vt:lpstr>Theme1</vt:lpstr>
      <vt:lpstr>DVD Quiz</vt:lpstr>
      <vt:lpstr>Rationale for Quiz</vt:lpstr>
      <vt:lpstr>Instructions for Quiz</vt:lpstr>
      <vt:lpstr>Hints</vt:lpstr>
      <vt:lpstr>Hints (cont.)</vt:lpstr>
      <vt:lpstr>PowerPoint Presentation</vt:lpstr>
    </vt:vector>
  </TitlesOfParts>
  <Company>Austin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ryankz</dc:creator>
  <cp:lastModifiedBy>RYAN, Kate</cp:lastModifiedBy>
  <cp:revision>28</cp:revision>
  <dcterms:created xsi:type="dcterms:W3CDTF">2008-09-12T01:36:22Z</dcterms:created>
  <dcterms:modified xsi:type="dcterms:W3CDTF">2023-08-08T00:21:09Z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0x01010072AF382A062AD647AA64028EB6419987</vt:lpwstr>
  </property>
  <property fmtid="{D5CDD505-2E9C-101B-9397-08002B2CF9AE}" pid="3" name="Order">
    <vt:r8>100</vt:r8>
  </property>
</Properties>
</file>