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46"/>
  </p:notesMasterIdLst>
  <p:handoutMasterIdLst>
    <p:handoutMasterId r:id="rId47"/>
  </p:handoutMasterIdLst>
  <p:sldIdLst>
    <p:sldId id="376" r:id="rId2"/>
    <p:sldId id="431" r:id="rId3"/>
    <p:sldId id="430" r:id="rId4"/>
    <p:sldId id="420" r:id="rId5"/>
    <p:sldId id="427" r:id="rId6"/>
    <p:sldId id="428" r:id="rId7"/>
    <p:sldId id="429" r:id="rId8"/>
    <p:sldId id="411" r:id="rId9"/>
    <p:sldId id="412" r:id="rId10"/>
    <p:sldId id="413" r:id="rId11"/>
    <p:sldId id="425" r:id="rId12"/>
    <p:sldId id="414" r:id="rId13"/>
    <p:sldId id="415" r:id="rId14"/>
    <p:sldId id="416" r:id="rId15"/>
    <p:sldId id="417" r:id="rId16"/>
    <p:sldId id="418" r:id="rId17"/>
    <p:sldId id="355" r:id="rId18"/>
    <p:sldId id="287" r:id="rId19"/>
    <p:sldId id="309" r:id="rId20"/>
    <p:sldId id="390" r:id="rId21"/>
    <p:sldId id="391" r:id="rId22"/>
    <p:sldId id="377" r:id="rId23"/>
    <p:sldId id="432" r:id="rId24"/>
    <p:sldId id="293" r:id="rId25"/>
    <p:sldId id="285" r:id="rId26"/>
    <p:sldId id="392" r:id="rId27"/>
    <p:sldId id="393" r:id="rId28"/>
    <p:sldId id="378" r:id="rId29"/>
    <p:sldId id="345" r:id="rId30"/>
    <p:sldId id="299" r:id="rId31"/>
    <p:sldId id="357" r:id="rId32"/>
    <p:sldId id="301" r:id="rId33"/>
    <p:sldId id="394" r:id="rId34"/>
    <p:sldId id="379" r:id="rId35"/>
    <p:sldId id="347" r:id="rId36"/>
    <p:sldId id="346" r:id="rId37"/>
    <p:sldId id="304" r:id="rId38"/>
    <p:sldId id="380" r:id="rId39"/>
    <p:sldId id="348" r:id="rId40"/>
    <p:sldId id="307" r:id="rId41"/>
    <p:sldId id="421" r:id="rId42"/>
    <p:sldId id="395" r:id="rId43"/>
    <p:sldId id="381" r:id="rId44"/>
    <p:sldId id="349" r:id="rId45"/>
  </p:sldIdLst>
  <p:sldSz cx="9144000" cy="6858000" type="screen4x3"/>
  <p:notesSz cx="6797675" cy="9926638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</p:showPr>
  <p:clrMru>
    <a:srgbClr val="4F78D6"/>
    <a:srgbClr val="1877DA"/>
    <a:srgbClr val="99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189" autoAdjust="0"/>
    <p:restoredTop sz="87709" autoAdjust="0"/>
  </p:normalViewPr>
  <p:slideViewPr>
    <p:cSldViewPr>
      <p:cViewPr>
        <p:scale>
          <a:sx n="75" d="100"/>
          <a:sy n="75" d="100"/>
        </p:scale>
        <p:origin x="-750" y="-5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defTabSz="955675">
              <a:defRPr sz="1300" b="1" smtClean="0"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algn="r" defTabSz="955675">
              <a:defRPr sz="1300" b="1" smtClean="0"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180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defTabSz="955675">
              <a:defRPr sz="1300" b="1" smtClean="0"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180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algn="r" defTabSz="955675">
              <a:defRPr sz="1300" b="1" smtClean="0"/>
            </a:lvl1pPr>
          </a:lstStyle>
          <a:p>
            <a:pPr>
              <a:defRPr/>
            </a:pPr>
            <a:fld id="{DE155798-6601-4050-9BAA-CADEA88D07B9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defTabSz="955675">
              <a:defRPr sz="1300" smtClean="0"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algn="r" defTabSz="955675">
              <a:defRPr sz="1300" smtClean="0"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 smtClean="0"/>
              <a:t>Click to edit Master text styles</a:t>
            </a:r>
          </a:p>
          <a:p>
            <a:pPr lvl="1"/>
            <a:r>
              <a:rPr lang="en-AU" noProof="0" smtClean="0"/>
              <a:t>Second level</a:t>
            </a:r>
          </a:p>
          <a:p>
            <a:pPr lvl="2"/>
            <a:r>
              <a:rPr lang="en-AU" noProof="0" smtClean="0"/>
              <a:t>Third level</a:t>
            </a:r>
          </a:p>
          <a:p>
            <a:pPr lvl="3"/>
            <a:r>
              <a:rPr lang="en-AU" noProof="0" smtClean="0"/>
              <a:t>Fourth level</a:t>
            </a:r>
          </a:p>
          <a:p>
            <a:pPr lvl="4"/>
            <a:r>
              <a:rPr lang="en-AU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defTabSz="955675">
              <a:defRPr sz="1300" smtClean="0"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algn="r" defTabSz="955675">
              <a:defRPr sz="1300" smtClean="0"/>
            </a:lvl1pPr>
          </a:lstStyle>
          <a:p>
            <a:pPr>
              <a:defRPr/>
            </a:pPr>
            <a:fld id="{38441CA9-FE6D-418C-BD87-7673007CF74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D6AB91-92ED-4864-8F7A-614C1E9E41F1}" type="slidenum">
              <a:rPr lang="en-AU"/>
              <a:pPr/>
              <a:t>1</a:t>
            </a:fld>
            <a:endParaRPr lang="en-AU" dirty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C50312-6DBA-4874-95AD-218F196C3F4A}" type="slidenum">
              <a:rPr lang="en-AU"/>
              <a:pPr/>
              <a:t>12</a:t>
            </a:fld>
            <a:endParaRPr lang="en-AU" dirty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4538"/>
            <a:ext cx="4964112" cy="3722687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6F58CB-70CC-4B95-A2F9-8F7C430713E1}" type="slidenum">
              <a:rPr lang="en-AU"/>
              <a:pPr/>
              <a:t>13</a:t>
            </a:fld>
            <a:endParaRPr lang="en-AU" dirty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4538"/>
            <a:ext cx="4964112" cy="3722687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12AD9F-AD07-44AF-9CE6-2B336CA22D7C}" type="slidenum">
              <a:rPr lang="en-AU"/>
              <a:pPr/>
              <a:t>14</a:t>
            </a:fld>
            <a:endParaRPr lang="en-AU" dirty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4538"/>
            <a:ext cx="4964112" cy="3722687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DA003D-3807-4205-A3BA-D12B36C24024}" type="slidenum">
              <a:rPr lang="en-AU"/>
              <a:pPr/>
              <a:t>15</a:t>
            </a:fld>
            <a:endParaRPr lang="en-AU" dirty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4538"/>
            <a:ext cx="4964112" cy="3722687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4061A7-1940-4AC8-B974-5B02C21E8BF2}" type="slidenum">
              <a:rPr lang="en-AU"/>
              <a:pPr/>
              <a:t>16</a:t>
            </a:fld>
            <a:endParaRPr lang="en-AU" dirty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4538"/>
            <a:ext cx="4964112" cy="3722687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094233-E013-4781-94B1-06F12003DE06}" type="slidenum">
              <a:rPr lang="en-AU"/>
              <a:pPr/>
              <a:t>17</a:t>
            </a:fld>
            <a:endParaRPr lang="en-AU" dirty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AC725E-FEC8-4339-BEC9-341863363CAE}" type="slidenum">
              <a:rPr lang="en-AU"/>
              <a:pPr/>
              <a:t>18</a:t>
            </a:fld>
            <a:endParaRPr lang="en-AU" dirty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  <a:ln/>
        </p:spPr>
        <p:txBody>
          <a:bodyPr wrap="none" anchor="ctr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2DD376-7C06-4805-A717-B0A0D1967B01}" type="slidenum">
              <a:rPr lang="en-AU"/>
              <a:pPr/>
              <a:t>19</a:t>
            </a:fld>
            <a:endParaRPr lang="en-AU" dirty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				</a:t>
            </a:r>
            <a:endParaRPr lang="en-AU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99A18C-B5E3-4216-8483-F5577ABC67D5}" type="slidenum">
              <a:rPr lang="en-AU"/>
              <a:pPr/>
              <a:t>20</a:t>
            </a:fld>
            <a:endParaRPr lang="en-AU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F9E263-D93D-4D2A-90A8-17B70AE5040A}" type="slidenum">
              <a:rPr lang="en-AU"/>
              <a:pPr/>
              <a:t>21</a:t>
            </a:fld>
            <a:endParaRPr lang="en-AU" dirty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4538"/>
            <a:ext cx="4962525" cy="3722687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AU" dirty="0" smtClean="0"/>
              <a:t>Patient Zone (orange area) includes the patient &amp; the patient’s immediate surroundings within that zone there are 2 critical sites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44C011-E8EE-4433-B105-E3D1619CF83C}" type="slidenum">
              <a:rPr lang="en-AU"/>
              <a:pPr/>
              <a:t>22</a:t>
            </a:fld>
            <a:endParaRPr lang="en-AU" dirty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480C0D-71E2-4C93-8884-06935CB2C158}" type="slidenum">
              <a:rPr lang="en-AU"/>
              <a:pPr/>
              <a:t>24</a:t>
            </a:fld>
            <a:endParaRPr lang="en-AU" dirty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  <a:ln/>
        </p:spPr>
        <p:txBody>
          <a:bodyPr wrap="none" anchor="ctr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C8F101-1EB0-4E23-A505-E808A6944CF3}" type="slidenum">
              <a:rPr lang="en-AU"/>
              <a:pPr/>
              <a:t>25</a:t>
            </a:fld>
            <a:endParaRPr lang="en-AU" dirty="0"/>
          </a:p>
        </p:txBody>
      </p:sp>
      <p:sp>
        <p:nvSpPr>
          <p:cNvPr id="6963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774151-8A58-4DFA-AE5D-A00C70177737}" type="slidenum">
              <a:rPr lang="en-AU"/>
              <a:pPr/>
              <a:t>26</a:t>
            </a:fld>
            <a:endParaRPr lang="en-AU" dirty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DEC20A-7CED-4E48-8830-D4432CA6AC62}" type="slidenum">
              <a:rPr lang="en-AU"/>
              <a:pPr/>
              <a:t>27</a:t>
            </a:fld>
            <a:endParaRPr lang="en-AU" dirty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D97DED-21FB-4E88-BC52-BFDE309EFA11}" type="slidenum">
              <a:rPr lang="en-AU"/>
              <a:pPr/>
              <a:t>28</a:t>
            </a:fld>
            <a:endParaRPr lang="en-AU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D7078D-DD36-4CD2-B55D-4BA6B080BD27}" type="slidenum">
              <a:rPr lang="en-AU"/>
              <a:pPr/>
              <a:t>29</a:t>
            </a:fld>
            <a:endParaRPr lang="en-AU" dirty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53A7E1-981A-4904-A032-F93353D5A1F6}" type="slidenum">
              <a:rPr lang="en-AU"/>
              <a:pPr/>
              <a:t>30</a:t>
            </a:fld>
            <a:endParaRPr lang="en-AU" dirty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  <a:ln/>
        </p:spPr>
        <p:txBody>
          <a:bodyPr wrap="none" anchor="ctr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1DA889-B61D-4BE2-BAEF-28338819B1AF}" type="slidenum">
              <a:rPr lang="en-AU"/>
              <a:pPr/>
              <a:t>31</a:t>
            </a:fld>
            <a:endParaRPr lang="en-AU" dirty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761CFB-5948-4726-8C85-B325101AF6D9}" type="slidenum">
              <a:rPr lang="en-AU"/>
              <a:pPr/>
              <a:t>32</a:t>
            </a:fld>
            <a:endParaRPr lang="en-AU" dirty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  <a:ln/>
        </p:spPr>
        <p:txBody>
          <a:bodyPr wrap="none" anchor="ctr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57E576-F6F0-4431-A341-56CE16A821C6}" type="slidenum">
              <a:rPr lang="en-AU"/>
              <a:pPr/>
              <a:t>4</a:t>
            </a:fld>
            <a:endParaRPr lang="en-AU" dirty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463FC9-766E-4CA4-8021-C232BEE26AA6}" type="slidenum">
              <a:rPr lang="en-AU"/>
              <a:pPr/>
              <a:t>33</a:t>
            </a:fld>
            <a:endParaRPr lang="en-AU" dirty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07AF16-9E13-460B-9F4C-F6CD713ECDA1}" type="slidenum">
              <a:rPr lang="en-AU"/>
              <a:pPr/>
              <a:t>34</a:t>
            </a:fld>
            <a:endParaRPr lang="en-AU" dirty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F0D4DF-970F-4B1F-A954-8B53244A05FC}" type="slidenum">
              <a:rPr lang="en-AU"/>
              <a:pPr/>
              <a:t>35</a:t>
            </a:fld>
            <a:endParaRPr lang="en-AU" dirty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9C0615-4EC8-4845-BA11-116DE02B3DBF}" type="slidenum">
              <a:rPr lang="en-AU"/>
              <a:pPr/>
              <a:t>36</a:t>
            </a:fld>
            <a:endParaRPr lang="en-AU" dirty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AAF8B8-D0D9-4137-87F3-431FB58C391C}" type="slidenum">
              <a:rPr lang="en-AU"/>
              <a:pPr/>
              <a:t>37</a:t>
            </a:fld>
            <a:endParaRPr lang="en-AU" dirty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  <a:ln/>
        </p:spPr>
        <p:txBody>
          <a:bodyPr wrap="none" anchor="ctr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D02E80-0097-4588-BC8F-416D170E2EA9}" type="slidenum">
              <a:rPr lang="en-AU"/>
              <a:pPr/>
              <a:t>38</a:t>
            </a:fld>
            <a:endParaRPr lang="en-AU" dirty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C41961-DB66-4254-AA11-36E2ED6BCEEE}" type="slidenum">
              <a:rPr lang="en-AU"/>
              <a:pPr/>
              <a:t>39</a:t>
            </a:fld>
            <a:endParaRPr lang="en-AU" dirty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8BBB6E-0553-4233-9C43-0CAFD88BAA67}" type="slidenum">
              <a:rPr lang="en-AU"/>
              <a:pPr/>
              <a:t>40</a:t>
            </a:fld>
            <a:endParaRPr lang="en-AU" dirty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  <a:ln/>
        </p:spPr>
        <p:txBody>
          <a:bodyPr wrap="none" anchor="ctr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BD81B1-1672-4D5B-8DFE-C41DBFCCFBCB}" type="slidenum">
              <a:rPr lang="en-AU"/>
              <a:pPr/>
              <a:t>41</a:t>
            </a:fld>
            <a:endParaRPr lang="en-AU" dirty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	</a:t>
            </a:r>
            <a:endParaRPr lang="en-AU" dirty="0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D23300-4F11-47E5-B650-AFAC50D2813B}" type="slidenum">
              <a:rPr lang="en-AU"/>
              <a:pPr/>
              <a:t>42</a:t>
            </a:fld>
            <a:endParaRPr lang="en-AU" dirty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D96218-8B75-40AF-B452-64739EC7794A}" type="slidenum">
              <a:rPr lang="en-AU"/>
              <a:pPr/>
              <a:t>5</a:t>
            </a:fld>
            <a:endParaRPr lang="en-AU" dirty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4538"/>
            <a:ext cx="4964112" cy="3722687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40" tIns="45720" rIns="91440" bIns="45720"/>
          <a:lstStyle/>
          <a:p>
            <a:pPr eaLnBrk="1" hangingPunct="1"/>
            <a:r>
              <a:rPr lang="en-US" dirty="0" smtClean="0"/>
              <a:t>Assumptions are generally made that within the pt zone</a:t>
            </a:r>
          </a:p>
          <a:p>
            <a:pPr marL="742950" lvl="1" indent="-285750" eaLnBrk="1" hangingPunct="1"/>
            <a:r>
              <a:rPr lang="en-AU" dirty="0" smtClean="0"/>
              <a:t>Patient flora rapidly contaminates entire patient zone</a:t>
            </a:r>
          </a:p>
          <a:p>
            <a:pPr marL="742950" lvl="1" indent="-285750" eaLnBrk="1" hangingPunct="1"/>
            <a:r>
              <a:rPr lang="en-AU" dirty="0" smtClean="0"/>
              <a:t>Patient zone is cleaned between patients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948572-0981-4741-8C67-57070C280467}" type="slidenum">
              <a:rPr lang="en-AU"/>
              <a:pPr/>
              <a:t>43</a:t>
            </a:fld>
            <a:endParaRPr lang="en-AU" dirty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F0C2A4-D80C-42F3-9B18-D395BC376642}" type="slidenum">
              <a:rPr lang="en-AU"/>
              <a:pPr/>
              <a:t>44</a:t>
            </a:fld>
            <a:endParaRPr lang="en-AU" dirty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0923FA-8B4C-4036-BF9C-2D38B70A93F4}" type="slidenum">
              <a:rPr lang="en-AU"/>
              <a:pPr/>
              <a:t>6</a:t>
            </a:fld>
            <a:endParaRPr lang="en-AU" dirty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4538"/>
            <a:ext cx="4964112" cy="3722687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40" tIns="45720" rIns="91440" bIns="45720"/>
          <a:lstStyle/>
          <a:p>
            <a:pPr eaLnBrk="1" hangingPunct="1"/>
            <a:r>
              <a:rPr lang="en-US" dirty="0" smtClean="0"/>
              <a:t>Assumptions are generally made that within the healthcare zone</a:t>
            </a:r>
          </a:p>
          <a:p>
            <a:pPr marL="742950" lvl="1" indent="-285750" eaLnBrk="1" hangingPunct="1"/>
            <a:r>
              <a:rPr lang="en-AU" dirty="0" smtClean="0"/>
              <a:t>That contaminated with organisms foreign and potentially harmful to Patient X occur</a:t>
            </a:r>
          </a:p>
          <a:p>
            <a:pPr marL="742950" lvl="1" indent="-285750" eaLnBrk="1" hangingPunct="1"/>
            <a:r>
              <a:rPr lang="en-AU" dirty="0" smtClean="0"/>
              <a:t>Transmission results in exogenous infection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5E3D95-AAFF-44B5-A29A-3988573B10C8}" type="slidenum">
              <a:rPr lang="en-AU"/>
              <a:pPr/>
              <a:t>7</a:t>
            </a:fld>
            <a:endParaRPr lang="en-AU" dirty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4538"/>
            <a:ext cx="4964112" cy="3722687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40" tIns="45720" rIns="91440" bIns="45720"/>
          <a:lstStyle/>
          <a:p>
            <a:pPr eaLnBrk="1" hangingPunct="1"/>
            <a:r>
              <a:rPr lang="en-US" dirty="0" smtClean="0"/>
              <a:t>Anywhere we there is portal for entry of micoorganisms we need to be conscious of and protect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BF8199-6D2A-4890-A363-2F48794AE61B}" type="slidenum">
              <a:rPr lang="en-AU"/>
              <a:pPr/>
              <a:t>8</a:t>
            </a:fld>
            <a:endParaRPr lang="en-AU" dirty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4538"/>
            <a:ext cx="4964112" cy="3722687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7BA36D-441C-45D3-AD5E-73AA75D1910C}" type="slidenum">
              <a:rPr lang="en-AU"/>
              <a:pPr/>
              <a:t>9</a:t>
            </a:fld>
            <a:endParaRPr lang="en-AU" dirty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4538"/>
            <a:ext cx="4964112" cy="3722687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AU" dirty="0" smtClean="0"/>
              <a:t>Make link between colonisation of patient from HCW hands which can then lead to infection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02FEE8-63E1-4C14-B930-C8712C07ADBF}" type="slidenum">
              <a:rPr lang="en-AU"/>
              <a:pPr/>
              <a:t>10</a:t>
            </a:fld>
            <a:endParaRPr lang="en-AU" dirty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4538"/>
            <a:ext cx="4964112" cy="3722687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35F60-EC51-4F6E-9F32-16D5A69D4C31}" type="slidenum">
              <a:rPr lang="en-AU" smtClean="0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80B63-38B1-4D2D-B801-FC9D94F23735}" type="slidenum">
              <a:rPr lang="en-AU" smtClean="0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988" y="0"/>
            <a:ext cx="22098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478588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41EAF-E16D-48DF-AAA2-207E9986748E}" type="slidenum">
              <a:rPr lang="en-AU" smtClean="0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29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362950" cy="4525963"/>
          </a:xfrm>
        </p:spPr>
        <p:txBody>
          <a:bodyPr/>
          <a:lstStyle/>
          <a:p>
            <a:pPr lvl="0"/>
            <a:endParaRPr lang="en-A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0AC6D-DA87-4D20-B0DD-84C6A63CD669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79E7D-7BF2-4B2D-BA6E-B54E9DBDAB81}" type="slidenum">
              <a:rPr lang="en-AU" smtClean="0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4A948-5480-4E73-97D7-C13904820684}" type="slidenum">
              <a:rPr lang="en-AU" smtClean="0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981075"/>
            <a:ext cx="4146550" cy="4886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4238" y="981075"/>
            <a:ext cx="4146550" cy="4886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FBFC6-4CDC-4667-9453-3768364E48DD}" type="slidenum">
              <a:rPr lang="en-AU" smtClean="0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48FD3-FA67-4645-A3CD-B93756B82F58}" type="slidenum">
              <a:rPr lang="en-AU" smtClean="0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dirty="0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79970-8338-48D2-8700-161FC9C3351D}" type="slidenum">
              <a:rPr lang="en-AU" smtClean="0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1BB07-2D53-4EBF-9E36-77AFEF58FD33}" type="slidenum">
              <a:rPr lang="en-AU" smtClean="0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D6B8F-2307-4AB3-94D4-CF08D72E75E6}" type="slidenum">
              <a:rPr lang="en-AU" smtClean="0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6251575"/>
            <a:ext cx="9144000" cy="606425"/>
          </a:xfrm>
          <a:prstGeom prst="rect">
            <a:avLst/>
          </a:prstGeom>
          <a:solidFill>
            <a:srgbClr val="11559A"/>
          </a:solidFill>
          <a:ln w="9525">
            <a:noFill/>
            <a:miter lim="800000"/>
            <a:headEnd/>
            <a:tailEnd/>
          </a:ln>
          <a:effectLst/>
        </p:spPr>
        <p:txBody>
          <a:bodyPr lIns="91423" tIns="45711" rIns="91423" bIns="45711" anchor="ctr"/>
          <a:lstStyle/>
          <a:p>
            <a:pPr algn="ctr"/>
            <a:endParaRPr lang="en-US" sz="36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879475"/>
          </a:xfrm>
          <a:prstGeom prst="rect">
            <a:avLst/>
          </a:prstGeom>
          <a:solidFill>
            <a:srgbClr val="11559A"/>
          </a:solidFill>
          <a:ln w="9525">
            <a:noFill/>
            <a:miter lim="800000"/>
            <a:headEnd/>
            <a:tailEnd/>
          </a:ln>
          <a:effectLst/>
        </p:spPr>
        <p:txBody>
          <a:bodyPr lIns="91423" tIns="45711" rIns="91423" bIns="45711" anchor="ctr"/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en-GB" sz="3600" dirty="0">
                <a:solidFill>
                  <a:schemeClr val="bg1"/>
                </a:solidFill>
                <a:latin typeface="Arial Black" pitchFamily="34" charset="0"/>
              </a:rPr>
            </a:br>
            <a:endParaRPr lang="en-AU" sz="36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82015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6D52287-E8AD-4C2C-AA41-7C366A1E70C8}" type="slidenum">
              <a:rPr lang="en-AU" smtClean="0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 flipV="1">
            <a:off x="457200" y="6721475"/>
            <a:ext cx="2601913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72" tIns="47886" rIns="95772" bIns="47886"/>
          <a:lstStyle/>
          <a:p>
            <a:pPr defTabSz="957263"/>
            <a:endParaRPr lang="en-AU" sz="1400" dirty="0"/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72" tIns="47886" rIns="95772" bIns="47886"/>
          <a:lstStyle/>
          <a:p>
            <a:pPr algn="ctr" defTabSz="957263"/>
            <a:endParaRPr lang="en-AU" sz="1400" dirty="0"/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 flipV="1">
            <a:off x="457200" y="6721475"/>
            <a:ext cx="2601913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3" tIns="45711" rIns="91423" bIns="45711"/>
          <a:lstStyle/>
          <a:p>
            <a:endParaRPr lang="en-AU" sz="1400" dirty="0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3" tIns="45711" rIns="91423" bIns="45711"/>
          <a:lstStyle/>
          <a:p>
            <a:pPr algn="ctr"/>
            <a:endParaRPr lang="en-AU" sz="1400" dirty="0"/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6659563" y="62372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3" tIns="45711" rIns="91423" bIns="45711"/>
          <a:lstStyle/>
          <a:p>
            <a:pPr algn="r"/>
            <a:endParaRPr lang="en-US" sz="1400" dirty="0"/>
          </a:p>
        </p:txBody>
      </p:sp>
      <p:pic>
        <p:nvPicPr>
          <p:cNvPr id="1047" name="Picture 23" descr="Safety_Qual%20Comm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740650" y="6453188"/>
            <a:ext cx="1230313" cy="307975"/>
          </a:xfrm>
          <a:prstGeom prst="rect">
            <a:avLst/>
          </a:prstGeom>
          <a:noFill/>
        </p:spPr>
      </p:pic>
      <p:pic>
        <p:nvPicPr>
          <p:cNvPr id="1049" name="Picture 25" descr="HHA Logo cmyk_HiResSelected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79388" y="6202363"/>
            <a:ext cx="2627312" cy="655637"/>
          </a:xfrm>
          <a:prstGeom prst="rect">
            <a:avLst/>
          </a:prstGeom>
          <a:noFill/>
        </p:spPr>
      </p:pic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2051050" y="981075"/>
            <a:ext cx="5761038" cy="5040313"/>
            <a:chOff x="1476" y="744"/>
            <a:chExt cx="2808" cy="2832"/>
          </a:xfrm>
        </p:grpSpPr>
        <p:pic>
          <p:nvPicPr>
            <p:cNvPr id="1051" name="Picture 27" descr="HHA Logo_RH_opaque20"/>
            <p:cNvPicPr>
              <a:picLocks noChangeAspect="1" noChangeArrowheads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476" y="744"/>
              <a:ext cx="2808" cy="2832"/>
            </a:xfrm>
            <a:prstGeom prst="rect">
              <a:avLst/>
            </a:prstGeom>
            <a:noFill/>
          </p:spPr>
        </p:pic>
        <p:sp>
          <p:nvSpPr>
            <p:cNvPr id="1052" name="Rectangle 28"/>
            <p:cNvSpPr>
              <a:spLocks noChangeArrowheads="1"/>
            </p:cNvSpPr>
            <p:nvPr userDrawn="1"/>
          </p:nvSpPr>
          <p:spPr bwMode="auto">
            <a:xfrm>
              <a:off x="1519" y="935"/>
              <a:ext cx="2676" cy="2450"/>
            </a:xfrm>
            <a:prstGeom prst="rect">
              <a:avLst/>
            </a:prstGeom>
            <a:solidFill>
              <a:schemeClr val="bg1">
                <a:alpha val="85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AU" dirty="0"/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981075"/>
            <a:ext cx="8445500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/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3200" b="1">
          <a:solidFill>
            <a:srgbClr val="11559A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2800" b="1">
          <a:solidFill>
            <a:srgbClr val="1877DA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2400" b="1">
          <a:solidFill>
            <a:srgbClr val="FF8A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2000" b="1">
          <a:solidFill>
            <a:srgbClr val="11559A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2000" b="1">
          <a:solidFill>
            <a:srgbClr val="1877DA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2000" b="1">
          <a:solidFill>
            <a:srgbClr val="1877DA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2000" b="1">
          <a:solidFill>
            <a:srgbClr val="1877DA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2000" b="1">
          <a:solidFill>
            <a:srgbClr val="1877DA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2000" b="1">
          <a:solidFill>
            <a:srgbClr val="1877D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HA Logo_RH cmyk_HiR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2564904"/>
            <a:ext cx="3456384" cy="3485926"/>
          </a:xfrm>
          <a:prstGeom prst="rect">
            <a:avLst/>
          </a:prstGeom>
        </p:spPr>
      </p:pic>
      <p:sp>
        <p:nvSpPr>
          <p:cNvPr id="205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620688"/>
            <a:ext cx="8229600" cy="2088232"/>
          </a:xfrm>
        </p:spPr>
        <p:txBody>
          <a:bodyPr/>
          <a:lstStyle/>
          <a:p>
            <a:pPr eaLnBrk="1" hangingPunct="1"/>
            <a:r>
              <a:rPr lang="en-US" sz="5400" b="1" dirty="0" smtClean="0">
                <a:solidFill>
                  <a:srgbClr val="4F78D6"/>
                </a:solidFill>
                <a:latin typeface="Arial Black" pitchFamily="34" charset="0"/>
              </a:rPr>
              <a:t>5 Moments for Hand Hygiene</a:t>
            </a:r>
            <a:endParaRPr lang="en-AU" sz="5400" b="1" dirty="0" smtClean="0">
              <a:solidFill>
                <a:srgbClr val="4F78D6"/>
              </a:solidFill>
              <a:latin typeface="Arial Black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539750" y="5805488"/>
            <a:ext cx="823753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800" dirty="0"/>
              <a:t>Based on the 'My 5 moments for Hand Hygiene', URL: http://www.who.int/gpsc/5may/background/5moments/en/index.html © World Health Organization 2009. All rights reserved.</a:t>
            </a:r>
            <a:r>
              <a:rPr lang="en-AU" sz="800" dirty="0"/>
              <a:t>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z="3200" dirty="0" smtClean="0">
                <a:latin typeface="Arial Black" pitchFamily="34" charset="0"/>
              </a:rPr>
              <a:t>Four negative outcomes targeted by hand hygiene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628801"/>
            <a:ext cx="8229600" cy="4886300"/>
          </a:xfrm>
        </p:spPr>
        <p:txBody>
          <a:bodyPr/>
          <a:lstStyle/>
          <a:p>
            <a:pPr marL="609600" indent="-609600" eaLnBrk="1" hangingPunct="1">
              <a:lnSpc>
                <a:spcPct val="170000"/>
              </a:lnSpc>
              <a:buFontTx/>
              <a:buAutoNum type="arabicPeriod"/>
            </a:pPr>
            <a:r>
              <a:rPr lang="en-AU" sz="2400" dirty="0" smtClean="0"/>
              <a:t>Cross colonisation of patients</a:t>
            </a:r>
          </a:p>
          <a:p>
            <a:pPr marL="609600" indent="-609600" eaLnBrk="1" hangingPunct="1">
              <a:lnSpc>
                <a:spcPct val="170000"/>
              </a:lnSpc>
              <a:buFontTx/>
              <a:buAutoNum type="arabicPeriod"/>
            </a:pPr>
            <a:r>
              <a:rPr lang="en-AU" sz="2400" dirty="0" smtClean="0"/>
              <a:t>Endogenous and exogenous infection in patients </a:t>
            </a:r>
          </a:p>
          <a:p>
            <a:pPr marL="609600" indent="-609600" eaLnBrk="1" hangingPunct="1">
              <a:lnSpc>
                <a:spcPct val="170000"/>
              </a:lnSpc>
              <a:buFontTx/>
              <a:buAutoNum type="arabicPeriod"/>
            </a:pPr>
            <a:r>
              <a:rPr lang="en-AU" sz="2400" dirty="0" smtClean="0"/>
              <a:t>Infection in HCWs </a:t>
            </a:r>
          </a:p>
          <a:p>
            <a:pPr marL="609600" indent="-609600" eaLnBrk="1" hangingPunct="1">
              <a:lnSpc>
                <a:spcPct val="170000"/>
              </a:lnSpc>
              <a:buFontTx/>
              <a:buAutoNum type="arabicPeriod"/>
            </a:pPr>
            <a:r>
              <a:rPr lang="en-AU" sz="2400" dirty="0" smtClean="0"/>
              <a:t>Cross-colonisation of the healthcare environment including HCWs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5003800" y="764704"/>
            <a:ext cx="3816350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AU" dirty="0"/>
              <a:t>Possible cross contamination between Patient A and Patient B</a:t>
            </a:r>
          </a:p>
          <a:p>
            <a:pPr>
              <a:spcBef>
                <a:spcPct val="50000"/>
              </a:spcBef>
            </a:pPr>
            <a:endParaRPr lang="en-AU" dirty="0"/>
          </a:p>
        </p:txBody>
      </p:sp>
      <p:pic>
        <p:nvPicPr>
          <p:cNvPr id="11271" name="Content Placeholder 5" descr="Fig1.7.5aWHO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484313"/>
            <a:ext cx="63627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z="3200" dirty="0" smtClean="0">
                <a:latin typeface="Arial Black" pitchFamily="34" charset="0"/>
              </a:rPr>
              <a:t>Moment 1 – Before Touching a Patient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716463" y="1600200"/>
            <a:ext cx="4019550" cy="45259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AU" b="1" dirty="0" smtClean="0"/>
              <a:t>Prevented negative outcome: </a:t>
            </a:r>
          </a:p>
          <a:p>
            <a:pPr marL="0" indent="0" eaLnBrk="1" hangingPunct="1">
              <a:buFontTx/>
              <a:buNone/>
            </a:pPr>
            <a:r>
              <a:rPr lang="en-AU" dirty="0" smtClean="0"/>
              <a:t>Patient colonisation with health-care microorganisms, exogenous infection</a:t>
            </a:r>
          </a:p>
        </p:txBody>
      </p:sp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3203575" y="2205038"/>
            <a:ext cx="1296988" cy="1223962"/>
          </a:xfrm>
          <a:prstGeom prst="rect">
            <a:avLst/>
          </a:prstGeom>
          <a:solidFill>
            <a:schemeClr val="bg1">
              <a:alpha val="79999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3348038" y="4221163"/>
            <a:ext cx="1368425" cy="1223962"/>
          </a:xfrm>
          <a:prstGeom prst="rect">
            <a:avLst/>
          </a:prstGeom>
          <a:solidFill>
            <a:schemeClr val="bg1">
              <a:alpha val="79999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294" name="Rectangle 7"/>
          <p:cNvSpPr>
            <a:spLocks noChangeArrowheads="1"/>
          </p:cNvSpPr>
          <p:nvPr/>
        </p:nvSpPr>
        <p:spPr bwMode="auto">
          <a:xfrm>
            <a:off x="755650" y="3644900"/>
            <a:ext cx="1728788" cy="1223963"/>
          </a:xfrm>
          <a:prstGeom prst="rect">
            <a:avLst/>
          </a:prstGeom>
          <a:solidFill>
            <a:schemeClr val="bg1">
              <a:alpha val="79999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295" name="Rectangle 8"/>
          <p:cNvSpPr>
            <a:spLocks noChangeArrowheads="1"/>
          </p:cNvSpPr>
          <p:nvPr/>
        </p:nvSpPr>
        <p:spPr bwMode="auto">
          <a:xfrm>
            <a:off x="1835150" y="1412875"/>
            <a:ext cx="1728788" cy="1152525"/>
          </a:xfrm>
          <a:prstGeom prst="rect">
            <a:avLst/>
          </a:prstGeom>
          <a:solidFill>
            <a:schemeClr val="bg1">
              <a:alpha val="79999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2296" name="Picture 9" descr="5Mopaqu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13" y="1568450"/>
            <a:ext cx="469265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dirty="0" smtClean="0">
                <a:latin typeface="Arial Black" pitchFamily="34" charset="0"/>
              </a:rPr>
              <a:t>Moment 2 – Before A Procedure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0" y="1340768"/>
            <a:ext cx="4571999" cy="478539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AU" b="1" dirty="0" smtClean="0"/>
              <a:t>Prevented negative outcome:</a:t>
            </a:r>
          </a:p>
          <a:p>
            <a:pPr marL="0" indent="0" eaLnBrk="1" hangingPunct="1">
              <a:buFontTx/>
              <a:buNone/>
            </a:pPr>
            <a:r>
              <a:rPr lang="en-AU" dirty="0" smtClean="0"/>
              <a:t>Patient infection, endogenous/exogenous</a:t>
            </a:r>
          </a:p>
          <a:p>
            <a:pPr marL="0" indent="0" eaLnBrk="1" hangingPunct="1">
              <a:buFontTx/>
              <a:buNone/>
            </a:pPr>
            <a:endParaRPr lang="en-AU" dirty="0" smtClean="0"/>
          </a:p>
          <a:p>
            <a:pPr marL="0" indent="0" eaLnBrk="1" hangingPunct="1">
              <a:buFontTx/>
              <a:buNone/>
            </a:pPr>
            <a:r>
              <a:rPr lang="en-AU" dirty="0" smtClean="0"/>
              <a:t>HCWs generally touch another surface within the patient zone before contact with a clean site</a:t>
            </a:r>
          </a:p>
        </p:txBody>
      </p:sp>
      <p:pic>
        <p:nvPicPr>
          <p:cNvPr id="13316" name="Picture 9" descr="5Mopaqu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13" y="1711325"/>
            <a:ext cx="4560887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71400"/>
            <a:ext cx="9144000" cy="1368152"/>
          </a:xfrm>
        </p:spPr>
        <p:txBody>
          <a:bodyPr/>
          <a:lstStyle/>
          <a:p>
            <a:pPr eaLnBrk="1" hangingPunct="1"/>
            <a:r>
              <a:rPr lang="en-AU" sz="2400" dirty="0" smtClean="0">
                <a:latin typeface="Arial Black" pitchFamily="34" charset="0"/>
              </a:rPr>
              <a:t>Moment 3 </a:t>
            </a:r>
            <a:br>
              <a:rPr lang="en-AU" sz="2400" dirty="0" smtClean="0">
                <a:latin typeface="Arial Black" pitchFamily="34" charset="0"/>
              </a:rPr>
            </a:br>
            <a:r>
              <a:rPr lang="en-AU" sz="2400" dirty="0" smtClean="0">
                <a:latin typeface="Arial Black" pitchFamily="34" charset="0"/>
              </a:rPr>
              <a:t>After A Procedure or Body Fluid Exposure Risk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716463" y="1340768"/>
            <a:ext cx="4103687" cy="478539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AU" b="1" dirty="0" smtClean="0"/>
              <a:t>Prevented negative outcome: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AU" dirty="0" smtClean="0"/>
              <a:t>Healthcare worker infection, environmental contamination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AU" dirty="0" smtClean="0"/>
              <a:t>Prevents transmission of microorganisms from a colonised to a clean body site on patient X</a:t>
            </a:r>
          </a:p>
        </p:txBody>
      </p:sp>
      <p:pic>
        <p:nvPicPr>
          <p:cNvPr id="14340" name="Picture 9" descr="5Mopaque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13" y="1741488"/>
            <a:ext cx="469265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z="3200" dirty="0" smtClean="0">
                <a:latin typeface="Arial Black" pitchFamily="34" charset="0"/>
              </a:rPr>
              <a:t>Moment 4 – After Touching A Patient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648200" y="1600200"/>
            <a:ext cx="4316413" cy="45259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AU" b="1" dirty="0" smtClean="0"/>
              <a:t>Prevented negative outcome:</a:t>
            </a:r>
            <a:r>
              <a:rPr lang="en-AU" dirty="0" smtClean="0"/>
              <a:t> </a:t>
            </a:r>
          </a:p>
          <a:p>
            <a:pPr marL="0" indent="0" eaLnBrk="1" hangingPunct="1">
              <a:buFontTx/>
              <a:buNone/>
            </a:pPr>
            <a:r>
              <a:rPr lang="en-AU" dirty="0" smtClean="0"/>
              <a:t>Healthcare worker colonisation, environmental contamination</a:t>
            </a:r>
          </a:p>
          <a:p>
            <a:pPr marL="0" indent="0" eaLnBrk="1" hangingPunct="1">
              <a:buFontTx/>
              <a:buNone/>
            </a:pPr>
            <a:r>
              <a:rPr lang="en-AU" dirty="0" smtClean="0"/>
              <a:t>Minimises dissemination to healthcare environment</a:t>
            </a:r>
          </a:p>
        </p:txBody>
      </p:sp>
      <p:pic>
        <p:nvPicPr>
          <p:cNvPr id="15364" name="Picture 10" descr="5Mopaque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00213"/>
            <a:ext cx="469265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0"/>
            <a:ext cx="8784976" cy="1052736"/>
          </a:xfrm>
        </p:spPr>
        <p:txBody>
          <a:bodyPr/>
          <a:lstStyle/>
          <a:p>
            <a:pPr eaLnBrk="1" hangingPunct="1"/>
            <a:r>
              <a:rPr lang="en-AU" sz="2800" dirty="0" smtClean="0">
                <a:latin typeface="Arial Black" pitchFamily="34" charset="0"/>
              </a:rPr>
              <a:t>Moment 5 – After Touching A Patient’s Surroundings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0" y="1600200"/>
            <a:ext cx="4572000" cy="45259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AU" b="1" dirty="0" smtClean="0"/>
              <a:t>Prevented negative outcome:</a:t>
            </a:r>
            <a:r>
              <a:rPr lang="en-AU" dirty="0" smtClean="0"/>
              <a:t> </a:t>
            </a:r>
          </a:p>
          <a:p>
            <a:pPr marL="0" indent="0" eaLnBrk="1" hangingPunct="1">
              <a:buFontTx/>
              <a:buNone/>
            </a:pPr>
            <a:r>
              <a:rPr lang="en-AU" dirty="0" smtClean="0"/>
              <a:t>Healthcare worker colonisation, environmental contamination</a:t>
            </a:r>
          </a:p>
          <a:p>
            <a:pPr marL="0" indent="0" eaLnBrk="1" hangingPunct="1">
              <a:buFontTx/>
              <a:buNone/>
            </a:pPr>
            <a:r>
              <a:rPr lang="en-AU" dirty="0" smtClean="0"/>
              <a:t>Minimises dissemination to healthcare environment</a:t>
            </a:r>
          </a:p>
        </p:txBody>
      </p:sp>
      <p:sp>
        <p:nvSpPr>
          <p:cNvPr id="16388" name="Rectangle 9"/>
          <p:cNvSpPr>
            <a:spLocks noChangeArrowheads="1"/>
          </p:cNvSpPr>
          <p:nvPr/>
        </p:nvSpPr>
        <p:spPr bwMode="auto">
          <a:xfrm>
            <a:off x="1908175" y="2492375"/>
            <a:ext cx="431800" cy="2159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6389" name="Picture 10" descr="5Mopaque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13" y="1784350"/>
            <a:ext cx="4632325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980727"/>
            <a:ext cx="6913562" cy="5184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411760" y="0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dirty="0" smtClean="0">
                <a:solidFill>
                  <a:schemeClr val="bg1"/>
                </a:solidFill>
              </a:rPr>
              <a:t>The 5 Moments</a:t>
            </a:r>
            <a:endParaRPr lang="en-A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8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403350"/>
          </a:xfrm>
          <a:noFill/>
        </p:spPr>
        <p:txBody>
          <a:bodyPr/>
          <a:lstStyle/>
          <a:p>
            <a:pPr eaLnBrk="1" hangingPunct="1"/>
            <a:r>
              <a:rPr lang="en-GB" dirty="0" smtClean="0"/>
              <a:t> </a:t>
            </a:r>
            <a:r>
              <a:rPr lang="en-GB" b="1" dirty="0" smtClean="0">
                <a:latin typeface="Arial Black" pitchFamily="34" charset="0"/>
              </a:rPr>
              <a:t>Moment 1</a:t>
            </a:r>
            <a:br>
              <a:rPr lang="en-GB" b="1" dirty="0" smtClean="0">
                <a:latin typeface="Arial Black" pitchFamily="34" charset="0"/>
              </a:rPr>
            </a:br>
            <a:r>
              <a:rPr lang="en-GB" b="1" dirty="0" smtClean="0">
                <a:latin typeface="Arial Black" pitchFamily="34" charset="0"/>
              </a:rPr>
              <a:t>Before touching a Patient Touching a Patient</a:t>
            </a:r>
            <a:endParaRPr lang="en-AU" b="1" dirty="0" smtClean="0">
              <a:latin typeface="Arial Black" pitchFamily="34" charset="0"/>
            </a:endParaRPr>
          </a:p>
        </p:txBody>
      </p:sp>
      <p:pic>
        <p:nvPicPr>
          <p:cNvPr id="18438" name="Picture 15" descr="Momen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340768"/>
            <a:ext cx="62103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Patient</a:t>
            </a:r>
            <a:endParaRPr lang="en-AU" dirty="0" smtClean="0"/>
          </a:p>
        </p:txBody>
      </p:sp>
      <p:sp>
        <p:nvSpPr>
          <p:cNvPr id="81923" name="Rectangle 1027"/>
          <p:cNvSpPr>
            <a:spLocks noGrp="1" noChangeArrowheads="1"/>
          </p:cNvSpPr>
          <p:nvPr>
            <p:ph idx="1"/>
          </p:nvPr>
        </p:nvSpPr>
        <p:spPr>
          <a:xfrm>
            <a:off x="395288" y="1268760"/>
            <a:ext cx="8229600" cy="495741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600" dirty="0" smtClean="0"/>
              <a:t>	Refers to any part of the patient, their clothes, or any medical device that is connected to the patient</a:t>
            </a:r>
          </a:p>
          <a:p>
            <a:pPr eaLnBrk="1" hangingPunct="1">
              <a:buFontTx/>
              <a:buNone/>
            </a:pPr>
            <a:endParaRPr lang="en-AU" sz="3600" dirty="0" smtClean="0"/>
          </a:p>
          <a:p>
            <a:pPr eaLnBrk="1" hangingPunct="1">
              <a:buFontTx/>
              <a:buNone/>
            </a:pPr>
            <a:r>
              <a:rPr lang="en-AU" sz="3600" dirty="0" smtClean="0"/>
              <a:t>	If the patient were to get out of bed and walk off – what would still be attached to them?</a:t>
            </a:r>
          </a:p>
          <a:p>
            <a:pPr eaLnBrk="1" hangingPunct="1">
              <a:buFontTx/>
              <a:buNone/>
            </a:pPr>
            <a:endParaRPr lang="en-AU" sz="3600" dirty="0" smtClean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Session objective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75240" cy="4525963"/>
          </a:xfrm>
        </p:spPr>
        <p:txBody>
          <a:bodyPr/>
          <a:lstStyle/>
          <a:p>
            <a:r>
              <a:rPr lang="en-AU" dirty="0" smtClean="0"/>
              <a:t>Introduce the concept of micro-organism transmission</a:t>
            </a:r>
          </a:p>
          <a:p>
            <a:r>
              <a:rPr lang="en-AU" dirty="0" smtClean="0"/>
              <a:t>Identify the 5 Moments</a:t>
            </a:r>
          </a:p>
          <a:p>
            <a:r>
              <a:rPr lang="en-AU" dirty="0" smtClean="0"/>
              <a:t>Define the 5 Moments for Hand Hygiene and related terminology</a:t>
            </a:r>
            <a:endParaRPr lang="en-A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en-AU" dirty="0" smtClean="0">
                <a:latin typeface="Arial Black" pitchFamily="34" charset="0"/>
              </a:rPr>
              <a:t>Moment 1</a:t>
            </a:r>
          </a:p>
        </p:txBody>
      </p:sp>
      <p:graphicFrame>
        <p:nvGraphicFramePr>
          <p:cNvPr id="248893" name="Group 61"/>
          <p:cNvGraphicFramePr>
            <a:graphicFrameLocks noGrp="1"/>
          </p:cNvGraphicFramePr>
          <p:nvPr>
            <p:ph type="tbl" idx="1"/>
          </p:nvPr>
        </p:nvGraphicFramePr>
        <p:xfrm>
          <a:off x="250825" y="1052513"/>
          <a:ext cx="8713788" cy="4952175"/>
        </p:xfrm>
        <a:graphic>
          <a:graphicData uri="http://schemas.openxmlformats.org/drawingml/2006/table">
            <a:tbl>
              <a:tblPr/>
              <a:tblGrid>
                <a:gridCol w="4359275"/>
                <a:gridCol w="4354513"/>
              </a:tblGrid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When: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Examples: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1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Touching a patient in any way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Shaking hands, Assisting a patient to move, most Allied health interventions, Touching any medical device connected to the patient (e.g. IV pump, IDC)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881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Any personal care activities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Bathing, Dressing, Brushing hair, Putting on personal aids e.g. Glasses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1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Any non-invasive observations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Taking a pulse, Blood pressure, Oxygen saturation, Temperature, Chest auscultation, Abdominal palpation, Applying ECG electrodes, CTG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881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Any non-invasive treatment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Applying an oxygen mask or nasal cannula, Fitting slings/braces, Application of incontinence aids (including condom drainage)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362950" cy="1124744"/>
          </a:xfrm>
        </p:spPr>
        <p:txBody>
          <a:bodyPr/>
          <a:lstStyle/>
          <a:p>
            <a:pPr eaLnBrk="1" hangingPunct="1"/>
            <a:r>
              <a:rPr lang="en-AU" dirty="0" smtClean="0">
                <a:latin typeface="Arial Black" pitchFamily="34" charset="0"/>
              </a:rPr>
              <a:t>Moment 1</a:t>
            </a:r>
          </a:p>
        </p:txBody>
      </p:sp>
      <p:graphicFrame>
        <p:nvGraphicFramePr>
          <p:cNvPr id="250916" name="Group 36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362950" cy="2722563"/>
        </p:xfrm>
        <a:graphic>
          <a:graphicData uri="http://schemas.openxmlformats.org/drawingml/2006/table">
            <a:tbl>
              <a:tblPr/>
              <a:tblGrid>
                <a:gridCol w="4181475"/>
                <a:gridCol w="4181475"/>
              </a:tblGrid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When: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Examples: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Preparation and administration of oral medications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Oral medications, Nebulised medications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1130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Oral care and feeding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Feeding a patient, Brushing teeth or dentures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dirty="0" smtClean="0"/>
              <a:t>Key Message for Moment 1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700213"/>
            <a:ext cx="7991475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AU" dirty="0" smtClean="0"/>
              <a:t>Hand Hygiene before touching a patient</a:t>
            </a:r>
          </a:p>
          <a:p>
            <a:pPr lvl="1" eaLnBrk="1" hangingPunct="1"/>
            <a:r>
              <a:rPr lang="en-AU" dirty="0" smtClean="0"/>
              <a:t>Where possible Hand Hygiene should occur in front of the patient so that they can observe it</a:t>
            </a:r>
          </a:p>
          <a:p>
            <a:pPr lvl="1" eaLnBrk="1" hangingPunct="1"/>
            <a:r>
              <a:rPr lang="en-AU" dirty="0" smtClean="0"/>
              <a:t>Hand Hygiene on entering the patient’s room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Example Moment 1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HCW walks in ,helps patient to sit up, moves over bed table, folds down sheets, moves the chair into position, then assists patient out of bed</a:t>
            </a:r>
          </a:p>
          <a:p>
            <a:endParaRPr lang="en-AU" dirty="0" smtClean="0"/>
          </a:p>
          <a:p>
            <a:r>
              <a:rPr lang="en-AU" dirty="0" smtClean="0"/>
              <a:t>Moment 1-prior to touching the patient</a:t>
            </a:r>
            <a:endParaRPr lang="en-A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1032"/>
          <p:cNvSpPr>
            <a:spLocks noGrp="1" noChangeArrowheads="1"/>
          </p:cNvSpPr>
          <p:nvPr>
            <p:ph type="title"/>
          </p:nvPr>
        </p:nvSpPr>
        <p:spPr>
          <a:xfrm>
            <a:off x="468313" y="-171400"/>
            <a:ext cx="8229600" cy="1296144"/>
          </a:xfrm>
          <a:noFill/>
        </p:spPr>
        <p:txBody>
          <a:bodyPr/>
          <a:lstStyle/>
          <a:p>
            <a:pPr eaLnBrk="1" hangingPunct="1"/>
            <a:r>
              <a:rPr lang="en-GB" sz="2800" b="1" dirty="0" smtClean="0">
                <a:latin typeface="Arial Black" pitchFamily="34" charset="0"/>
              </a:rPr>
              <a:t>Moment 2</a:t>
            </a:r>
            <a:br>
              <a:rPr lang="en-GB" sz="2800" b="1" dirty="0" smtClean="0">
                <a:latin typeface="Arial Black" pitchFamily="34" charset="0"/>
              </a:rPr>
            </a:br>
            <a:r>
              <a:rPr lang="en-GB" sz="2800" b="1" dirty="0" smtClean="0">
                <a:latin typeface="Arial Black" pitchFamily="34" charset="0"/>
              </a:rPr>
              <a:t>Before a Procedure</a:t>
            </a:r>
            <a:endParaRPr lang="en-AU" sz="2800" b="1" dirty="0" smtClean="0">
              <a:latin typeface="Arial Black" pitchFamily="34" charset="0"/>
            </a:endParaRPr>
          </a:p>
        </p:txBody>
      </p:sp>
      <p:pic>
        <p:nvPicPr>
          <p:cNvPr id="24582" name="Picture 1036" descr="Moment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052736"/>
            <a:ext cx="609600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Procedure</a:t>
            </a:r>
            <a:endParaRPr lang="en-AU" dirty="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628800"/>
            <a:ext cx="8229600" cy="41656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 </a:t>
            </a:r>
            <a:r>
              <a:rPr lang="en-US" sz="3600" dirty="0" smtClean="0">
                <a:cs typeface="Times New Roman" pitchFamily="18" charset="0"/>
              </a:rPr>
              <a:t>	Is an act of care for a patient where there is a risk of direct introduction of a pathogen into the patient’s body.</a:t>
            </a:r>
            <a:r>
              <a:rPr lang="en-AU" dirty="0" smtClean="0"/>
              <a:t>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362950" cy="1124744"/>
          </a:xfrm>
        </p:spPr>
        <p:txBody>
          <a:bodyPr/>
          <a:lstStyle/>
          <a:p>
            <a:pPr eaLnBrk="1" hangingPunct="1"/>
            <a:r>
              <a:rPr lang="en-AU" dirty="0" smtClean="0">
                <a:latin typeface="Arial Black" pitchFamily="34" charset="0"/>
              </a:rPr>
              <a:t>Moment 2</a:t>
            </a:r>
          </a:p>
        </p:txBody>
      </p:sp>
      <p:graphicFrame>
        <p:nvGraphicFramePr>
          <p:cNvPr id="252971" name="Group 43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362950" cy="3875089"/>
        </p:xfrm>
        <a:graphic>
          <a:graphicData uri="http://schemas.openxmlformats.org/drawingml/2006/table">
            <a:tbl>
              <a:tblPr/>
              <a:tblGrid>
                <a:gridCol w="4181475"/>
                <a:gridCol w="4181475"/>
              </a:tblGrid>
              <a:tr h="541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When: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Examples: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1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Insertion of a needle into a patient’s skin, or into an invasive medical device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Venipuncture, Blood glucose level, Arterial blood gas, Subcutaneous or Intramuscular injections, IV flush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1254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Preparation and administration of any medications given via an invasive medical device, or preparation of a sterile field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IV medication, NGT feeds, PEG feeds, Baby tube feeds, Dressing trolley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8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Administration of medications where there is direct contact with mucous membranes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Eye drop installation, Suppository insertion, Vaginal pessary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362950" cy="1052736"/>
          </a:xfrm>
        </p:spPr>
        <p:txBody>
          <a:bodyPr/>
          <a:lstStyle/>
          <a:p>
            <a:pPr eaLnBrk="1" hangingPunct="1"/>
            <a:r>
              <a:rPr lang="en-AU" dirty="0" smtClean="0">
                <a:latin typeface="Arial Black" pitchFamily="34" charset="0"/>
              </a:rPr>
              <a:t>Moment 2</a:t>
            </a:r>
          </a:p>
        </p:txBody>
      </p:sp>
      <p:graphicFrame>
        <p:nvGraphicFramePr>
          <p:cNvPr id="255002" name="Group 26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362950" cy="4186746"/>
        </p:xfrm>
        <a:graphic>
          <a:graphicData uri="http://schemas.openxmlformats.org/drawingml/2006/table">
            <a:tbl>
              <a:tblPr/>
              <a:tblGrid>
                <a:gridCol w="4181475"/>
                <a:gridCol w="4181475"/>
              </a:tblGrid>
              <a:tr h="541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When: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Examples: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28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Insertion of, or disruption to, the circuit of an invasive medical device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Procedures involving the following: ETT, Tracheostomy, Nasopharyngeal airways, Suctioning of airways, Urinary catheter, Colostomy/ileostomy, Vascular access systems, Invasive monitoring devices, Wound drains, PEG tube, NGT, Secretion aspiration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1327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Any assessment, treatment and patient care where contact is made with non-intact skin or mucous membranes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Wound dressings, Burns dressings, Surgical procedures, Digital rectal examination, Invasive obstetric and gynaecological examinations and procedures, Digital assessment of newborns palate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dirty="0" smtClean="0"/>
              <a:t>Key Message for Moment 2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628775"/>
            <a:ext cx="8785225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AU" dirty="0" smtClean="0"/>
              <a:t>Hand Hygiene </a:t>
            </a:r>
            <a:r>
              <a:rPr lang="en-AU" u="sng" dirty="0" smtClean="0"/>
              <a:t>immediately</a:t>
            </a:r>
            <a:r>
              <a:rPr lang="en-AU" dirty="0" smtClean="0"/>
              <a:t> prior to a procedure</a:t>
            </a:r>
          </a:p>
          <a:p>
            <a:pPr lvl="1" eaLnBrk="1" hangingPunct="1"/>
            <a:r>
              <a:rPr lang="en-AU" dirty="0" smtClean="0"/>
              <a:t>Once Hand Hygiene has been done, nothing else in the patient’s environment should be touched prior to the procedure starting</a:t>
            </a:r>
          </a:p>
          <a:p>
            <a:pPr eaLnBrk="1" hangingPunct="1">
              <a:buFontTx/>
              <a:buNone/>
            </a:pPr>
            <a:endParaRPr lang="en-AU" dirty="0" smtClean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050"/>
          <p:cNvSpPr>
            <a:spLocks noGrp="1" noChangeArrowheads="1"/>
          </p:cNvSpPr>
          <p:nvPr>
            <p:ph type="title"/>
          </p:nvPr>
        </p:nvSpPr>
        <p:spPr>
          <a:xfrm>
            <a:off x="179512" y="260648"/>
            <a:ext cx="8229600" cy="1944216"/>
          </a:xfrm>
        </p:spPr>
        <p:txBody>
          <a:bodyPr/>
          <a:lstStyle/>
          <a:p>
            <a:pPr eaLnBrk="1" hangingPunct="1"/>
            <a:r>
              <a:rPr lang="en-AU" sz="2800" b="1" dirty="0" smtClean="0"/>
              <a:t>Example: Moment 2</a:t>
            </a:r>
            <a:r>
              <a:rPr lang="en-AU" sz="2800" b="1" dirty="0" smtClean="0">
                <a:solidFill>
                  <a:srgbClr val="4F78D6"/>
                </a:solidFill>
              </a:rPr>
              <a:t/>
            </a:r>
            <a:br>
              <a:rPr lang="en-AU" sz="2800" b="1" dirty="0" smtClean="0">
                <a:solidFill>
                  <a:srgbClr val="4F78D6"/>
                </a:solidFill>
              </a:rPr>
            </a:br>
            <a:r>
              <a:rPr lang="en-AU" sz="2800" b="1" dirty="0" smtClean="0">
                <a:solidFill>
                  <a:srgbClr val="4F78D6"/>
                </a:solidFill>
              </a:rPr>
              <a:t/>
            </a:r>
            <a:br>
              <a:rPr lang="en-AU" sz="2800" b="1" dirty="0" smtClean="0">
                <a:solidFill>
                  <a:srgbClr val="4F78D6"/>
                </a:solidFill>
              </a:rPr>
            </a:br>
            <a:r>
              <a:rPr lang="en-AU" sz="2800" b="1" dirty="0" smtClean="0">
                <a:solidFill>
                  <a:srgbClr val="4F78D6"/>
                </a:solidFill>
              </a:rPr>
              <a:t>HCW replaces an empty IV fluid bag </a:t>
            </a:r>
            <a:br>
              <a:rPr lang="en-AU" sz="2800" b="1" dirty="0" smtClean="0">
                <a:solidFill>
                  <a:srgbClr val="4F78D6"/>
                </a:solidFill>
              </a:rPr>
            </a:br>
            <a:r>
              <a:rPr lang="en-AU" sz="2800" b="1" dirty="0" smtClean="0">
                <a:solidFill>
                  <a:srgbClr val="4F78D6"/>
                </a:solidFill>
              </a:rPr>
              <a:t>with a new IV fluid bag </a:t>
            </a:r>
            <a:br>
              <a:rPr lang="en-AU" sz="2800" b="1" dirty="0" smtClean="0">
                <a:solidFill>
                  <a:srgbClr val="4F78D6"/>
                </a:solidFill>
              </a:rPr>
            </a:br>
            <a:r>
              <a:rPr lang="en-AU" sz="2800" b="1" dirty="0" smtClean="0">
                <a:solidFill>
                  <a:srgbClr val="4F78D6"/>
                </a:solidFill>
              </a:rPr>
              <a:t> </a:t>
            </a:r>
          </a:p>
        </p:txBody>
      </p:sp>
      <p:sp>
        <p:nvSpPr>
          <p:cNvPr id="29699" name="Rectangle 2051"/>
          <p:cNvSpPr>
            <a:spLocks noGrp="1" noChangeArrowheads="1"/>
          </p:cNvSpPr>
          <p:nvPr>
            <p:ph idx="1"/>
          </p:nvPr>
        </p:nvSpPr>
        <p:spPr>
          <a:xfrm>
            <a:off x="468313" y="3213100"/>
            <a:ext cx="8229600" cy="4525963"/>
          </a:xfrm>
        </p:spPr>
        <p:txBody>
          <a:bodyPr/>
          <a:lstStyle/>
          <a:p>
            <a:pPr marL="609600" indent="-609600" eaLnBrk="1" hangingPunct="1"/>
            <a:r>
              <a:rPr lang="en-AU" sz="2800" dirty="0" smtClean="0"/>
              <a:t>Moment 2 – prior to disconnecting the IV line</a:t>
            </a:r>
          </a:p>
          <a:p>
            <a:pPr marL="609600" indent="-609600" eaLnBrk="1" hangingPunct="1"/>
            <a:endParaRPr lang="en-AU" sz="2800" dirty="0" smtClean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2483312" y="260350"/>
            <a:ext cx="355507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AU" sz="4400" dirty="0">
                <a:solidFill>
                  <a:schemeClr val="bg1"/>
                </a:solidFill>
                <a:latin typeface="Arial Black" pitchFamily="34" charset="0"/>
              </a:rPr>
              <a:t>Two Zones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5219700" y="2060575"/>
            <a:ext cx="360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  <a:defRPr/>
            </a:pPr>
            <a:r>
              <a:rPr lang="en-AU" sz="2800" dirty="0">
                <a:solidFill>
                  <a:srgbClr val="FF8A00"/>
                </a:solidFill>
                <a:latin typeface="+mn-lt"/>
              </a:rPr>
              <a:t>The Patient Zone: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643563" y="3000375"/>
            <a:ext cx="35004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>
              <a:buFont typeface="Arial" charset="0"/>
              <a:buChar char="•"/>
            </a:pPr>
            <a:r>
              <a:rPr lang="en-AU" sz="2400" dirty="0">
                <a:solidFill>
                  <a:srgbClr val="FF8A00"/>
                </a:solidFill>
              </a:rPr>
              <a:t>The patient’s immediate surroundings</a:t>
            </a:r>
          </a:p>
          <a:p>
            <a:endParaRPr lang="en-AU" sz="2400" dirty="0">
              <a:solidFill>
                <a:srgbClr val="FF8A00"/>
              </a:solidFill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643563" y="2571750"/>
            <a:ext cx="30003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>
              <a:buFont typeface="Arial" charset="0"/>
              <a:buChar char="•"/>
            </a:pPr>
            <a:r>
              <a:rPr lang="en-AU" sz="2400" dirty="0">
                <a:solidFill>
                  <a:srgbClr val="FF8A00"/>
                </a:solidFill>
              </a:rPr>
              <a:t>The patient &amp;</a:t>
            </a:r>
          </a:p>
          <a:p>
            <a:endParaRPr lang="en-AU" sz="2400" dirty="0">
              <a:solidFill>
                <a:srgbClr val="FF8A00"/>
              </a:solidFill>
            </a:endParaRPr>
          </a:p>
        </p:txBody>
      </p:sp>
      <p:pic>
        <p:nvPicPr>
          <p:cNvPr id="3078" name="Picture 17" descr="ColorZonesSit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1214438"/>
            <a:ext cx="473233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ColorZonesSitesNoSurroundingsZonesSite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5" y="1214438"/>
            <a:ext cx="476091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NoCritsiteSurroundingsZonesSites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5" y="1214438"/>
            <a:ext cx="476091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ColorZonesSitesNotHighlighted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625" y="1214438"/>
            <a:ext cx="476091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ColorZonesSites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625" y="1214438"/>
            <a:ext cx="473233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CritSitesZonesSites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625" y="1214438"/>
            <a:ext cx="47466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786438" y="4000500"/>
            <a:ext cx="3143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2400" dirty="0"/>
              <a:t>Two Critical Sites</a:t>
            </a: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5753100" y="4429125"/>
            <a:ext cx="41767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Tx/>
              <a:buChar char="•"/>
            </a:pPr>
            <a:r>
              <a:rPr lang="en-AU" sz="2400" dirty="0"/>
              <a:t>Clean site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215063" y="4857750"/>
            <a:ext cx="3571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>
              <a:buFont typeface="Arial" charset="0"/>
              <a:buChar char="•"/>
            </a:pPr>
            <a:r>
              <a:rPr lang="en-AU" sz="2400" dirty="0"/>
              <a:t>Body fluid site</a:t>
            </a:r>
          </a:p>
        </p:txBody>
      </p:sp>
      <p:pic>
        <p:nvPicPr>
          <p:cNvPr id="25" name="Picture 24" descr="ZonesSites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8625" y="1214438"/>
            <a:ext cx="476091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5214938" y="1357313"/>
            <a:ext cx="392906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AU" sz="2800" dirty="0">
                <a:solidFill>
                  <a:srgbClr val="11559A"/>
                </a:solidFill>
                <a:latin typeface="+mn-lt"/>
              </a:rPr>
              <a:t>The Healthcare Zone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214938" y="1357313"/>
            <a:ext cx="392906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AU" sz="2800" dirty="0">
                <a:solidFill>
                  <a:srgbClr val="11559A"/>
                </a:solidFill>
                <a:latin typeface="+mn-lt"/>
              </a:rPr>
              <a:t>The Healthcare Zone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0"/>
      <p:bldP spid="10" grpId="0"/>
      <p:bldP spid="15" grpId="0"/>
      <p:bldP spid="18" grpId="0"/>
      <p:bldP spid="19" grpId="0"/>
      <p:bldP spid="24" grpId="0"/>
      <p:bldP spid="17" grpId="0"/>
      <p:bldP spid="2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9"/>
          <p:cNvSpPr>
            <a:spLocks noGrp="1" noChangeArrowheads="1"/>
          </p:cNvSpPr>
          <p:nvPr>
            <p:ph type="title"/>
          </p:nvPr>
        </p:nvSpPr>
        <p:spPr>
          <a:xfrm>
            <a:off x="179512" y="-315416"/>
            <a:ext cx="8784976" cy="1512168"/>
          </a:xfrm>
          <a:noFill/>
        </p:spPr>
        <p:txBody>
          <a:bodyPr/>
          <a:lstStyle/>
          <a:p>
            <a:pPr eaLnBrk="1" hangingPunct="1"/>
            <a:r>
              <a:rPr lang="en-GB" sz="2400" b="1" dirty="0" smtClean="0">
                <a:latin typeface="Arial Black" pitchFamily="34" charset="0"/>
              </a:rPr>
              <a:t>Moment 3</a:t>
            </a:r>
            <a:br>
              <a:rPr lang="en-GB" sz="2400" b="1" dirty="0" smtClean="0">
                <a:latin typeface="Arial Black" pitchFamily="34" charset="0"/>
              </a:rPr>
            </a:br>
            <a:r>
              <a:rPr lang="en-GB" sz="2400" b="1" dirty="0" smtClean="0">
                <a:latin typeface="Arial Black" pitchFamily="34" charset="0"/>
              </a:rPr>
              <a:t>After a Procedure or Body Fluid Exposure Risk</a:t>
            </a:r>
            <a:endParaRPr lang="en-AU" sz="2400" b="1" dirty="0" smtClean="0">
              <a:latin typeface="Arial Black" pitchFamily="34" charset="0"/>
            </a:endParaRPr>
          </a:p>
        </p:txBody>
      </p:sp>
      <p:pic>
        <p:nvPicPr>
          <p:cNvPr id="30726" name="Picture 13" descr="Moment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1124745"/>
            <a:ext cx="5857875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ChangeArrowheads="1"/>
          </p:cNvSpPr>
          <p:nvPr/>
        </p:nvSpPr>
        <p:spPr bwMode="auto">
          <a:xfrm>
            <a:off x="611188" y="2492375"/>
            <a:ext cx="8229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dirty="0"/>
              <a:t>	</a:t>
            </a:r>
            <a:r>
              <a:rPr lang="en-US" sz="3200" dirty="0">
                <a:solidFill>
                  <a:srgbClr val="4F78D6"/>
                </a:solidFill>
              </a:rPr>
              <a:t>Any situation where contact with body fluids may occur.  Such contact may pose a contamination risk to either the HCW or the environment</a:t>
            </a:r>
            <a:endParaRPr lang="en-AU" sz="3200" dirty="0">
              <a:solidFill>
                <a:srgbClr val="4F78D6"/>
              </a:solidFill>
            </a:endParaRPr>
          </a:p>
        </p:txBody>
      </p:sp>
      <p:sp>
        <p:nvSpPr>
          <p:cNvPr id="31747" name="Rectangle 5"/>
          <p:cNvSpPr>
            <a:spLocks noChangeArrowheads="1"/>
          </p:cNvSpPr>
          <p:nvPr/>
        </p:nvSpPr>
        <p:spPr bwMode="auto">
          <a:xfrm>
            <a:off x="468313" y="1"/>
            <a:ext cx="8229600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200" dirty="0">
                <a:solidFill>
                  <a:schemeClr val="bg1"/>
                </a:solidFill>
              </a:rPr>
              <a:t>Body Fluid Exposure Risk</a:t>
            </a:r>
            <a:endParaRPr lang="en-AU" sz="4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-171399"/>
            <a:ext cx="7772400" cy="1944216"/>
          </a:xfrm>
        </p:spPr>
        <p:txBody>
          <a:bodyPr lIns="90000" tIns="46800" rIns="90000" bIns="46800"/>
          <a:lstStyle/>
          <a:p>
            <a:pPr defTabSz="449263" eaLnBrk="1" hangingPunct="1">
              <a:buFont typeface="Arial Unicode MS" pitchFamily="34" charset="-128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dirty="0" smtClean="0"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Actual or potential contact with</a:t>
            </a:r>
            <a:r>
              <a:rPr lang="en-GB" dirty="0" smtClean="0"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:</a:t>
            </a:r>
            <a:r>
              <a:rPr lang="en-GB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GB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en-GB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412776"/>
            <a:ext cx="7831138" cy="4565749"/>
          </a:xfrm>
        </p:spPr>
        <p:txBody>
          <a:bodyPr lIns="90000" tIns="46800" rIns="90000" bIns="46800"/>
          <a:lstStyle/>
          <a:p>
            <a:pPr marL="341313" indent="-341313" defTabSz="449263" eaLnBrk="1" hangingPunct="1">
              <a:spcBef>
                <a:spcPts val="600"/>
              </a:spcBef>
              <a:buFont typeface="Arial Unicode MS" pitchFamily="34" charset="-128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>
                <a:ea typeface="Arial Unicode MS" pitchFamily="34" charset="-128"/>
                <a:cs typeface="Arial Unicode MS" pitchFamily="34" charset="-128"/>
              </a:rPr>
              <a:t>Blood, Lochia</a:t>
            </a:r>
          </a:p>
          <a:p>
            <a:pPr marL="341313" indent="-341313" defTabSz="449263" eaLnBrk="1" hangingPunct="1">
              <a:spcBef>
                <a:spcPts val="600"/>
              </a:spcBef>
              <a:buFont typeface="Arial Unicode MS" pitchFamily="34" charset="-128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>
                <a:ea typeface="Arial Unicode MS" pitchFamily="34" charset="-128"/>
                <a:cs typeface="Arial Unicode MS" pitchFamily="34" charset="-128"/>
              </a:rPr>
              <a:t>Saliva or tears</a:t>
            </a:r>
          </a:p>
          <a:p>
            <a:pPr marL="341313" indent="-341313" defTabSz="449263" eaLnBrk="1" hangingPunct="1">
              <a:spcBef>
                <a:spcPts val="600"/>
              </a:spcBef>
              <a:buFont typeface="Arial Unicode MS" pitchFamily="34" charset="-128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>
                <a:ea typeface="Arial Unicode MS" pitchFamily="34" charset="-128"/>
                <a:cs typeface="Arial Unicode MS" pitchFamily="34" charset="-128"/>
              </a:rPr>
              <a:t>Mucous, wax, or pus</a:t>
            </a:r>
          </a:p>
          <a:p>
            <a:pPr marL="341313" indent="-341313" defTabSz="449263" eaLnBrk="1" hangingPunct="1">
              <a:spcBef>
                <a:spcPts val="600"/>
              </a:spcBef>
              <a:buFont typeface="Arial Unicode MS" pitchFamily="34" charset="-128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>
                <a:ea typeface="Arial Unicode MS" pitchFamily="34" charset="-128"/>
                <a:cs typeface="Arial Unicode MS" pitchFamily="34" charset="-128"/>
              </a:rPr>
              <a:t>Breast milk, </a:t>
            </a:r>
            <a:r>
              <a:rPr lang="en-AU" sz="2400" dirty="0" smtClean="0"/>
              <a:t>Colostrum</a:t>
            </a:r>
            <a:endParaRPr lang="en-GB" sz="2400" dirty="0" smtClean="0">
              <a:ea typeface="Arial Unicode MS" pitchFamily="34" charset="-128"/>
              <a:cs typeface="Arial Unicode MS" pitchFamily="34" charset="-128"/>
            </a:endParaRPr>
          </a:p>
          <a:p>
            <a:pPr marL="341313" indent="-341313" defTabSz="449263" eaLnBrk="1" hangingPunct="1">
              <a:spcBef>
                <a:spcPts val="600"/>
              </a:spcBef>
              <a:buFont typeface="Arial Unicode MS" pitchFamily="34" charset="-128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>
                <a:ea typeface="Arial Unicode MS" pitchFamily="34" charset="-128"/>
                <a:cs typeface="Arial Unicode MS" pitchFamily="34" charset="-128"/>
              </a:rPr>
              <a:t>Vomitus </a:t>
            </a:r>
          </a:p>
          <a:p>
            <a:pPr marL="341313" indent="-341313" defTabSz="449263" eaLnBrk="1" hangingPunct="1">
              <a:spcBef>
                <a:spcPts val="600"/>
              </a:spcBef>
              <a:buFont typeface="Arial Unicode MS" pitchFamily="34" charset="-128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>
                <a:ea typeface="Arial Unicode MS" pitchFamily="34" charset="-128"/>
                <a:cs typeface="Arial Unicode MS" pitchFamily="34" charset="-128"/>
              </a:rPr>
              <a:t>Urine, faeces, semen, or m</a:t>
            </a:r>
            <a:r>
              <a:rPr lang="en-AU" sz="2400" dirty="0" smtClean="0"/>
              <a:t>econium</a:t>
            </a:r>
            <a:endParaRPr lang="en-GB" sz="2400" dirty="0" smtClean="0">
              <a:ea typeface="Arial Unicode MS" pitchFamily="34" charset="-128"/>
              <a:cs typeface="Arial Unicode MS" pitchFamily="34" charset="-128"/>
            </a:endParaRPr>
          </a:p>
          <a:p>
            <a:pPr marL="341313" indent="-341313" defTabSz="449263" eaLnBrk="1" hangingPunct="1">
              <a:spcBef>
                <a:spcPts val="600"/>
              </a:spcBef>
              <a:buFont typeface="Arial Unicode MS" pitchFamily="34" charset="-128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>
                <a:ea typeface="Arial Unicode MS" pitchFamily="34" charset="-128"/>
                <a:cs typeface="Arial Unicode MS" pitchFamily="34" charset="-128"/>
              </a:rPr>
              <a:t>Pleural fluid, ascitic fluid or CSF</a:t>
            </a:r>
          </a:p>
          <a:p>
            <a:pPr marL="341313" indent="-341313" defTabSz="449263" eaLnBrk="1" hangingPunct="1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>
                <a:cs typeface="Arial" charset="0"/>
              </a:rPr>
              <a:t>Tissue samples, including biopsy specimens, organs, </a:t>
            </a:r>
            <a:r>
              <a:rPr lang="en-AU" sz="2400" dirty="0" smtClean="0"/>
              <a:t>bone marrow,</a:t>
            </a:r>
            <a:r>
              <a:rPr lang="en-AU" sz="3200" dirty="0" smtClean="0"/>
              <a:t> </a:t>
            </a:r>
            <a:r>
              <a:rPr lang="en-GB" sz="2400" dirty="0" smtClean="0">
                <a:cs typeface="Arial" charset="0"/>
              </a:rPr>
              <a:t>cell samples</a:t>
            </a:r>
            <a:endParaRPr lang="en-GB" sz="1600" b="1" dirty="0" smtClean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362950" cy="1124744"/>
          </a:xfrm>
        </p:spPr>
        <p:txBody>
          <a:bodyPr/>
          <a:lstStyle/>
          <a:p>
            <a:pPr eaLnBrk="1" hangingPunct="1"/>
            <a:r>
              <a:rPr lang="en-AU" dirty="0" smtClean="0">
                <a:latin typeface="Arial Black" pitchFamily="34" charset="0"/>
              </a:rPr>
              <a:t>Moment 3</a:t>
            </a:r>
          </a:p>
        </p:txBody>
      </p:sp>
      <p:graphicFrame>
        <p:nvGraphicFramePr>
          <p:cNvPr id="257050" name="Group 26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362950" cy="4204844"/>
        </p:xfrm>
        <a:graphic>
          <a:graphicData uri="http://schemas.openxmlformats.org/drawingml/2006/table">
            <a:tbl>
              <a:tblPr/>
              <a:tblGrid>
                <a:gridCol w="4181475"/>
                <a:gridCol w="4181475"/>
              </a:tblGrid>
              <a:tr h="541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When: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Examples: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28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After any Moment 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See Moment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1327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After any potential body fluid exposure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Contact with a used urinary bottle / bedpan, Contact with sputum either directly or indirectly via a cup or tissue, Contact with used specimen jars / pathology samples, Cleaning dentures, Cleaning spills of body fluid from patient surroundings, After touching the outside of a drain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dirty="0" smtClean="0"/>
              <a:t>Key Message for Moment 3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n-AU" dirty="0" smtClean="0"/>
              <a:t>Hand Hygiene immediately after a procedure or a body fluid exposure risk</a:t>
            </a:r>
          </a:p>
          <a:p>
            <a:pPr marL="820738" lvl="1" eaLnBrk="1" hangingPunct="1"/>
            <a:r>
              <a:rPr lang="en-AU" dirty="0" smtClean="0"/>
              <a:t>As hands are likely to be contaminated with body fluid</a:t>
            </a:r>
          </a:p>
          <a:p>
            <a:pPr marL="820738" lvl="1" eaLnBrk="1" hangingPunct="1">
              <a:buFontTx/>
              <a:buNone/>
            </a:pPr>
            <a:endParaRPr lang="en-AU" dirty="0" smtClean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1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2924944"/>
          </a:xfrm>
        </p:spPr>
        <p:txBody>
          <a:bodyPr/>
          <a:lstStyle/>
          <a:p>
            <a:pPr eaLnBrk="1" hangingPunct="1"/>
            <a:r>
              <a:rPr lang="en-AU" sz="2800" b="1" dirty="0" smtClean="0"/>
              <a:t>Example: Moment 3</a:t>
            </a:r>
            <a:r>
              <a:rPr lang="en-AU" sz="2800" b="1" dirty="0" smtClean="0">
                <a:solidFill>
                  <a:srgbClr val="4F78D6"/>
                </a:solidFill>
              </a:rPr>
              <a:t/>
            </a:r>
            <a:br>
              <a:rPr lang="en-AU" sz="2800" b="1" dirty="0" smtClean="0">
                <a:solidFill>
                  <a:srgbClr val="4F78D6"/>
                </a:solidFill>
              </a:rPr>
            </a:br>
            <a:r>
              <a:rPr lang="en-AU" sz="2800" b="1" dirty="0" smtClean="0">
                <a:solidFill>
                  <a:srgbClr val="1877DA"/>
                </a:solidFill>
              </a:rPr>
              <a:t/>
            </a:r>
            <a:br>
              <a:rPr lang="en-AU" sz="2800" b="1" dirty="0" smtClean="0">
                <a:solidFill>
                  <a:srgbClr val="1877DA"/>
                </a:solidFill>
              </a:rPr>
            </a:br>
            <a:r>
              <a:rPr lang="en-AU" sz="2800" b="1" dirty="0" smtClean="0">
                <a:solidFill>
                  <a:srgbClr val="1877DA"/>
                </a:solidFill>
              </a:rPr>
              <a:t>HCW replaces an empty IV fluid bag </a:t>
            </a:r>
            <a:br>
              <a:rPr lang="en-AU" sz="2800" b="1" dirty="0" smtClean="0">
                <a:solidFill>
                  <a:srgbClr val="1877DA"/>
                </a:solidFill>
              </a:rPr>
            </a:br>
            <a:r>
              <a:rPr lang="en-AU" sz="2800" b="1" dirty="0" smtClean="0">
                <a:solidFill>
                  <a:srgbClr val="1877DA"/>
                </a:solidFill>
              </a:rPr>
              <a:t>with a new IV fluid bag </a:t>
            </a:r>
            <a:br>
              <a:rPr lang="en-AU" sz="2800" b="1" dirty="0" smtClean="0">
                <a:solidFill>
                  <a:srgbClr val="1877DA"/>
                </a:solidFill>
              </a:rPr>
            </a:br>
            <a:endParaRPr lang="en-AU" sz="2800" b="1" dirty="0" smtClean="0">
              <a:solidFill>
                <a:srgbClr val="1877DA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3213100"/>
            <a:ext cx="8229600" cy="4525963"/>
          </a:xfrm>
        </p:spPr>
        <p:txBody>
          <a:bodyPr/>
          <a:lstStyle/>
          <a:p>
            <a:pPr marL="609600" indent="-609600" eaLnBrk="1" hangingPunct="1"/>
            <a:r>
              <a:rPr lang="en-AU" sz="2800" dirty="0" smtClean="0"/>
              <a:t>Moment 2 – prior to disconnecting IV</a:t>
            </a:r>
          </a:p>
          <a:p>
            <a:pPr marL="609600" indent="-609600" eaLnBrk="1" hangingPunct="1"/>
            <a:r>
              <a:rPr lang="en-AU" sz="2800" dirty="0" smtClean="0"/>
              <a:t>Moment 3 – after reconnecting IV</a:t>
            </a:r>
          </a:p>
          <a:p>
            <a:pPr marL="609600" indent="-609600" eaLnBrk="1" hangingPunct="1"/>
            <a:endParaRPr lang="en-AU" sz="2800" dirty="0" smtClean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2667000"/>
          </a:xfrm>
        </p:spPr>
        <p:txBody>
          <a:bodyPr/>
          <a:lstStyle/>
          <a:p>
            <a:pPr eaLnBrk="1" hangingPunct="1"/>
            <a:r>
              <a:rPr lang="en-AU" sz="2800" b="1" dirty="0" smtClean="0"/>
              <a:t>Example: Moment 3</a:t>
            </a:r>
            <a:r>
              <a:rPr lang="en-AU" sz="2800" b="1" dirty="0" smtClean="0">
                <a:solidFill>
                  <a:srgbClr val="4F78D6"/>
                </a:solidFill>
              </a:rPr>
              <a:t/>
            </a:r>
            <a:br>
              <a:rPr lang="en-AU" sz="2800" b="1" dirty="0" smtClean="0">
                <a:solidFill>
                  <a:srgbClr val="4F78D6"/>
                </a:solidFill>
              </a:rPr>
            </a:br>
            <a:r>
              <a:rPr lang="en-AU" sz="2800" b="1" dirty="0" smtClean="0">
                <a:solidFill>
                  <a:srgbClr val="4F78D6"/>
                </a:solidFill>
              </a:rPr>
              <a:t/>
            </a:r>
            <a:br>
              <a:rPr lang="en-AU" sz="2800" b="1" dirty="0" smtClean="0">
                <a:solidFill>
                  <a:srgbClr val="4F78D6"/>
                </a:solidFill>
              </a:rPr>
            </a:br>
            <a:r>
              <a:rPr lang="en-AU" sz="2800" b="1" dirty="0" smtClean="0">
                <a:solidFill>
                  <a:srgbClr val="4F78D6"/>
                </a:solidFill>
              </a:rPr>
              <a:t>HCW walks into the room, </a:t>
            </a:r>
            <a:br>
              <a:rPr lang="en-AU" sz="2800" b="1" dirty="0" smtClean="0">
                <a:solidFill>
                  <a:srgbClr val="4F78D6"/>
                </a:solidFill>
              </a:rPr>
            </a:br>
            <a:r>
              <a:rPr lang="en-AU" sz="2800" b="1" dirty="0" smtClean="0">
                <a:solidFill>
                  <a:srgbClr val="4F78D6"/>
                </a:solidFill>
              </a:rPr>
              <a:t> empties IDC drainage bag, </a:t>
            </a:r>
            <a:br>
              <a:rPr lang="en-AU" sz="2800" b="1" dirty="0" smtClean="0">
                <a:solidFill>
                  <a:srgbClr val="4F78D6"/>
                </a:solidFill>
              </a:rPr>
            </a:br>
            <a:r>
              <a:rPr lang="en-AU" sz="2800" b="1" dirty="0" smtClean="0">
                <a:solidFill>
                  <a:srgbClr val="4F78D6"/>
                </a:solidFill>
              </a:rPr>
              <a:t>disposes of urine in pan room</a:t>
            </a:r>
            <a:br>
              <a:rPr lang="en-AU" sz="2800" b="1" dirty="0" smtClean="0">
                <a:solidFill>
                  <a:srgbClr val="4F78D6"/>
                </a:solidFill>
              </a:rPr>
            </a:br>
            <a:endParaRPr lang="en-AU" sz="2800" b="1" dirty="0" smtClean="0">
              <a:solidFill>
                <a:srgbClr val="4F78D6"/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2667000"/>
            <a:ext cx="8893175" cy="4525963"/>
          </a:xfrm>
        </p:spPr>
        <p:txBody>
          <a:bodyPr/>
          <a:lstStyle/>
          <a:p>
            <a:pPr marL="609600" indent="-609600" eaLnBrk="1" hangingPunct="1"/>
            <a:endParaRPr lang="en-AU" sz="2800" b="1" dirty="0" smtClean="0"/>
          </a:p>
          <a:p>
            <a:pPr marL="609600" indent="-609600" eaLnBrk="1" hangingPunct="1"/>
            <a:r>
              <a:rPr lang="en-AU" sz="2800" dirty="0" smtClean="0"/>
              <a:t>Moment 2 – before opening IDC </a:t>
            </a:r>
          </a:p>
          <a:p>
            <a:pPr marL="609600" indent="-609600" eaLnBrk="1" hangingPunct="1"/>
            <a:r>
              <a:rPr lang="en-AU" sz="2800" dirty="0" smtClean="0"/>
              <a:t>Moment 3 – after disposing of urine (exposure risk)</a:t>
            </a:r>
          </a:p>
          <a:p>
            <a:pPr marL="609600" indent="-609600" eaLnBrk="1" hangingPunct="1">
              <a:buFontTx/>
              <a:buNone/>
            </a:pPr>
            <a:r>
              <a:rPr lang="en-AU" sz="2800" dirty="0" smtClean="0"/>
              <a:t>				</a:t>
            </a:r>
          </a:p>
          <a:p>
            <a:pPr marL="609600" indent="-609600" eaLnBrk="1" hangingPunct="1"/>
            <a:endParaRPr lang="en-AU" sz="2800" dirty="0" smtClean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8"/>
          <p:cNvSpPr>
            <a:spLocks noGrp="1" noChangeArrowheads="1"/>
          </p:cNvSpPr>
          <p:nvPr>
            <p:ph type="title"/>
          </p:nvPr>
        </p:nvSpPr>
        <p:spPr>
          <a:xfrm>
            <a:off x="323528" y="0"/>
            <a:ext cx="8496943" cy="908720"/>
          </a:xfrm>
        </p:spPr>
        <p:txBody>
          <a:bodyPr/>
          <a:lstStyle/>
          <a:p>
            <a:pPr eaLnBrk="1" hangingPunct="1"/>
            <a:r>
              <a:rPr lang="en-GB" b="1" dirty="0" smtClean="0"/>
              <a:t> </a:t>
            </a:r>
            <a:r>
              <a:rPr lang="en-GB" sz="2800" b="1" dirty="0" smtClean="0">
                <a:latin typeface="Arial Black" pitchFamily="34" charset="0"/>
              </a:rPr>
              <a:t>Moment 4</a:t>
            </a:r>
            <a:br>
              <a:rPr lang="en-GB" sz="2800" b="1" dirty="0" smtClean="0">
                <a:latin typeface="Arial Black" pitchFamily="34" charset="0"/>
              </a:rPr>
            </a:br>
            <a:r>
              <a:rPr lang="en-GB" sz="2800" b="1" dirty="0" smtClean="0">
                <a:latin typeface="Arial Black" pitchFamily="34" charset="0"/>
              </a:rPr>
              <a:t>After Touching a Patient</a:t>
            </a:r>
            <a:endParaRPr lang="en-AU" sz="2800" b="1" dirty="0" smtClean="0">
              <a:latin typeface="Arial Black" pitchFamily="34" charset="0"/>
            </a:endParaRPr>
          </a:p>
        </p:txBody>
      </p:sp>
      <p:pic>
        <p:nvPicPr>
          <p:cNvPr id="37894" name="Picture 13" descr="Moment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1052736"/>
            <a:ext cx="628650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dirty="0" smtClean="0"/>
              <a:t>Key Message for Moment 4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AU" dirty="0" smtClean="0"/>
              <a:t>Hand Hygiene after touching a patient</a:t>
            </a:r>
          </a:p>
          <a:p>
            <a:pPr lvl="1" eaLnBrk="1" hangingPunct="1"/>
            <a:r>
              <a:rPr lang="en-AU" dirty="0" smtClean="0"/>
              <a:t>This completes the basic message of Hand Hygiene before you enter the patient room, and before you leave the patient room</a:t>
            </a:r>
          </a:p>
          <a:p>
            <a:pPr eaLnBrk="1" hangingPunct="1">
              <a:buFontTx/>
              <a:buNone/>
            </a:pPr>
            <a:endParaRPr lang="en-AU" dirty="0" smtClean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5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404664"/>
            <a:ext cx="9144000" cy="3816424"/>
          </a:xfrm>
        </p:spPr>
        <p:txBody>
          <a:bodyPr/>
          <a:lstStyle/>
          <a:p>
            <a:pPr eaLnBrk="1" hangingPunct="1"/>
            <a:r>
              <a:rPr lang="en-AU" sz="2800" b="1" dirty="0" smtClean="0"/>
              <a:t>Example: Moment 4</a:t>
            </a:r>
            <a:r>
              <a:rPr lang="en-AU" sz="2800" b="1" dirty="0" smtClean="0">
                <a:solidFill>
                  <a:srgbClr val="4F78D6"/>
                </a:solidFill>
              </a:rPr>
              <a:t/>
            </a:r>
            <a:br>
              <a:rPr lang="en-AU" sz="2800" b="1" dirty="0" smtClean="0">
                <a:solidFill>
                  <a:srgbClr val="4F78D6"/>
                </a:solidFill>
              </a:rPr>
            </a:br>
            <a:r>
              <a:rPr lang="en-AU" sz="2800" b="1" dirty="0" smtClean="0">
                <a:solidFill>
                  <a:srgbClr val="4F78D6"/>
                </a:solidFill>
              </a:rPr>
              <a:t/>
            </a:r>
            <a:br>
              <a:rPr lang="en-AU" sz="2800" b="1" dirty="0" smtClean="0">
                <a:solidFill>
                  <a:srgbClr val="4F78D6"/>
                </a:solidFill>
              </a:rPr>
            </a:br>
            <a:r>
              <a:rPr lang="en-AU" sz="2800" b="1" dirty="0" smtClean="0">
                <a:solidFill>
                  <a:srgbClr val="1877DA"/>
                </a:solidFill>
              </a:rPr>
              <a:t>HCW walks in, </a:t>
            </a:r>
            <a:br>
              <a:rPr lang="en-AU" sz="2800" b="1" dirty="0" smtClean="0">
                <a:solidFill>
                  <a:srgbClr val="1877DA"/>
                </a:solidFill>
              </a:rPr>
            </a:br>
            <a:r>
              <a:rPr lang="en-AU" sz="2800" b="1" dirty="0" smtClean="0">
                <a:solidFill>
                  <a:srgbClr val="1877DA"/>
                </a:solidFill>
              </a:rPr>
              <a:t>helps the patient to sit up, </a:t>
            </a:r>
            <a:br>
              <a:rPr lang="en-AU" sz="2800" b="1" dirty="0" smtClean="0">
                <a:solidFill>
                  <a:srgbClr val="1877DA"/>
                </a:solidFill>
              </a:rPr>
            </a:br>
            <a:r>
              <a:rPr lang="en-AU" sz="2800" b="1" dirty="0" smtClean="0">
                <a:solidFill>
                  <a:srgbClr val="1877DA"/>
                </a:solidFill>
              </a:rPr>
              <a:t>folds down the sheets, </a:t>
            </a:r>
            <a:br>
              <a:rPr lang="en-AU" sz="2800" b="1" dirty="0" smtClean="0">
                <a:solidFill>
                  <a:srgbClr val="1877DA"/>
                </a:solidFill>
              </a:rPr>
            </a:br>
            <a:r>
              <a:rPr lang="en-AU" sz="2800" b="1" dirty="0" smtClean="0">
                <a:solidFill>
                  <a:srgbClr val="1877DA"/>
                </a:solidFill>
              </a:rPr>
              <a:t>moves the chair into position, </a:t>
            </a:r>
            <a:br>
              <a:rPr lang="en-AU" sz="2800" b="1" dirty="0" smtClean="0">
                <a:solidFill>
                  <a:srgbClr val="1877DA"/>
                </a:solidFill>
              </a:rPr>
            </a:br>
            <a:r>
              <a:rPr lang="en-AU" sz="2800" b="1" dirty="0" smtClean="0">
                <a:solidFill>
                  <a:srgbClr val="4F78D6"/>
                </a:solidFill>
              </a:rPr>
              <a:t>then gets the patient out of bed,</a:t>
            </a:r>
            <a:br>
              <a:rPr lang="en-AU" sz="2800" b="1" dirty="0" smtClean="0">
                <a:solidFill>
                  <a:srgbClr val="4F78D6"/>
                </a:solidFill>
              </a:rPr>
            </a:br>
            <a:r>
              <a:rPr lang="en-AU" sz="2800" b="1" dirty="0" smtClean="0">
                <a:solidFill>
                  <a:srgbClr val="4F78D6"/>
                </a:solidFill>
              </a:rPr>
              <a:t>then leaves the room </a:t>
            </a:r>
            <a:r>
              <a:rPr lang="en-AU" sz="2800" b="1" dirty="0" smtClean="0"/>
              <a:t/>
            </a:r>
            <a:br>
              <a:rPr lang="en-AU" sz="2800" b="1" dirty="0" smtClean="0"/>
            </a:br>
            <a:endParaRPr lang="en-AU" sz="2800" b="1" dirty="0" smtClean="0"/>
          </a:p>
        </p:txBody>
      </p:sp>
      <p:sp>
        <p:nvSpPr>
          <p:cNvPr id="39939" name="Rectangle 1027"/>
          <p:cNvSpPr>
            <a:spLocks noGrp="1" noChangeArrowheads="1"/>
          </p:cNvSpPr>
          <p:nvPr>
            <p:ph idx="1"/>
          </p:nvPr>
        </p:nvSpPr>
        <p:spPr>
          <a:xfrm>
            <a:off x="533400" y="3851275"/>
            <a:ext cx="8229600" cy="2016125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endParaRPr lang="en-AU" b="1" dirty="0" smtClean="0"/>
          </a:p>
          <a:p>
            <a:pPr marL="609600" indent="-609600" eaLnBrk="1" hangingPunct="1"/>
            <a:r>
              <a:rPr lang="en-AU" sz="2800" dirty="0" smtClean="0"/>
              <a:t>Moment 1 – prior to touching patient</a:t>
            </a:r>
          </a:p>
          <a:p>
            <a:pPr marL="609600" indent="-609600" eaLnBrk="1" hangingPunct="1"/>
            <a:r>
              <a:rPr lang="en-AU" sz="2800" dirty="0" smtClean="0"/>
              <a:t>Moment 4 – after touching the patient</a:t>
            </a:r>
          </a:p>
          <a:p>
            <a:pPr marL="609600" indent="-609600" eaLnBrk="1" hangingPunct="1"/>
            <a:endParaRPr lang="en-AU" sz="2800" dirty="0" smtClean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BedGreenCurta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1063" y="792163"/>
            <a:ext cx="7092950" cy="4575175"/>
          </a:xfrm>
          <a:prstGeom prst="rect">
            <a:avLst/>
          </a:prstGeom>
          <a:noFill/>
        </p:spPr>
      </p:pic>
      <p:pic>
        <p:nvPicPr>
          <p:cNvPr id="4100" name="Picture 6" descr="OntarioZon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764704"/>
            <a:ext cx="7143750" cy="4735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116013" y="5517232"/>
            <a:ext cx="7488237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AU" sz="1400" dirty="0"/>
              <a:t>From Ontario Just Clean Your Hands Program </a:t>
            </a:r>
          </a:p>
          <a:p>
            <a:pPr>
              <a:spcBef>
                <a:spcPct val="50000"/>
              </a:spcBef>
            </a:pPr>
            <a:r>
              <a:rPr lang="en-AU" sz="1400" dirty="0"/>
              <a:t>The science behind Just clean your hands presentation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67744" y="116632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 smtClean="0">
                <a:solidFill>
                  <a:schemeClr val="bg1"/>
                </a:solidFill>
              </a:rPr>
              <a:t>Patient Zone</a:t>
            </a:r>
            <a:endParaRPr lang="en-A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6" name="Picture 16" descr="Moment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132856"/>
            <a:ext cx="518457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Rectangle 11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2664296"/>
          </a:xfrm>
        </p:spPr>
        <p:txBody>
          <a:bodyPr/>
          <a:lstStyle/>
          <a:p>
            <a:pPr eaLnBrk="1" hangingPunct="1"/>
            <a:r>
              <a:rPr lang="en-GB" sz="3200" b="1" dirty="0" smtClean="0">
                <a:latin typeface="Arial Black" pitchFamily="34" charset="0"/>
              </a:rPr>
              <a:t>Moment 5</a:t>
            </a:r>
            <a:br>
              <a:rPr lang="en-GB" sz="3200" b="1" dirty="0" smtClean="0">
                <a:latin typeface="Arial Black" pitchFamily="34" charset="0"/>
              </a:rPr>
            </a:br>
            <a:r>
              <a:rPr lang="en-GB" sz="3200" b="1" dirty="0" smtClean="0">
                <a:solidFill>
                  <a:srgbClr val="1877DA"/>
                </a:solidFill>
                <a:latin typeface="Arial Black" pitchFamily="34" charset="0"/>
              </a:rPr>
              <a:t>After touching a patient’s immediate surroundings </a:t>
            </a:r>
            <a:br>
              <a:rPr lang="en-GB" sz="3200" b="1" dirty="0" smtClean="0">
                <a:solidFill>
                  <a:srgbClr val="1877DA"/>
                </a:solidFill>
                <a:latin typeface="Arial Black" pitchFamily="34" charset="0"/>
              </a:rPr>
            </a:br>
            <a:r>
              <a:rPr lang="en-GB" sz="3200" b="1" dirty="0" smtClean="0">
                <a:solidFill>
                  <a:srgbClr val="1877DA"/>
                </a:solidFill>
                <a:latin typeface="Arial Black" pitchFamily="34" charset="0"/>
              </a:rPr>
              <a:t>when the patient has not been touched </a:t>
            </a:r>
            <a:r>
              <a:rPr lang="en-GB" sz="3200" b="1" dirty="0" smtClean="0">
                <a:solidFill>
                  <a:srgbClr val="000000"/>
                </a:solidFill>
              </a:rPr>
              <a:t/>
            </a:r>
            <a:br>
              <a:rPr lang="en-GB" sz="3200" b="1" dirty="0" smtClean="0">
                <a:solidFill>
                  <a:srgbClr val="000000"/>
                </a:solidFill>
              </a:rPr>
            </a:br>
            <a:endParaRPr lang="en-AU" sz="3200" b="1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362950" cy="1052736"/>
          </a:xfrm>
        </p:spPr>
        <p:txBody>
          <a:bodyPr/>
          <a:lstStyle/>
          <a:p>
            <a:pPr eaLnBrk="1" hangingPunct="1"/>
            <a:r>
              <a:rPr lang="en-US" dirty="0" smtClean="0"/>
              <a:t>Immediate Patient Surroundings</a:t>
            </a:r>
            <a:endParaRPr lang="en-AU" dirty="0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196752"/>
            <a:ext cx="8229600" cy="5102448"/>
          </a:xfrm>
        </p:spPr>
        <p:txBody>
          <a:bodyPr/>
          <a:lstStyle/>
          <a:p>
            <a:pPr lvl="1" eaLnBrk="1" hangingPunct="1">
              <a:buFontTx/>
              <a:buNone/>
            </a:pPr>
            <a:r>
              <a:rPr lang="en-US" sz="3200" dirty="0" smtClean="0"/>
              <a:t>	A space temporarily dedicated to an individual patient for that patient’s stay</a:t>
            </a:r>
            <a:r>
              <a:rPr lang="en-US" dirty="0" smtClean="0"/>
              <a:t>  </a:t>
            </a:r>
          </a:p>
          <a:p>
            <a:pPr lvl="1" eaLnBrk="1" hangingPunct="1">
              <a:buFontTx/>
              <a:buNone/>
            </a:pPr>
            <a:r>
              <a:rPr lang="en-US" dirty="0" smtClean="0"/>
              <a:t>	</a:t>
            </a:r>
            <a:r>
              <a:rPr lang="en-US" i="1" dirty="0" smtClean="0"/>
              <a:t>Includes</a:t>
            </a:r>
            <a:r>
              <a:rPr lang="en-US" dirty="0" smtClean="0"/>
              <a:t>:</a:t>
            </a:r>
          </a:p>
          <a:p>
            <a:pPr lvl="2" eaLnBrk="1" hangingPunct="1"/>
            <a:r>
              <a:rPr lang="en-US" dirty="0" smtClean="0"/>
              <a:t>Patient furniture and personal belongings </a:t>
            </a:r>
          </a:p>
          <a:p>
            <a:pPr lvl="2" eaLnBrk="1" hangingPunct="1"/>
            <a:r>
              <a:rPr lang="en-US" dirty="0" smtClean="0"/>
              <a:t>Medical equipment – BP machine, monitor</a:t>
            </a:r>
          </a:p>
          <a:p>
            <a:pPr lvl="2" eaLnBrk="1" hangingPunct="1"/>
            <a:r>
              <a:rPr lang="en-US" dirty="0" smtClean="0"/>
              <a:t>Medical chart </a:t>
            </a:r>
          </a:p>
          <a:p>
            <a:pPr lvl="2" eaLnBrk="1" hangingPunct="1"/>
            <a:r>
              <a:rPr lang="en-US" dirty="0" smtClean="0"/>
              <a:t>Anything touched by HCW while caring for that patient</a:t>
            </a:r>
            <a:endParaRPr lang="en-AU" dirty="0" smtClean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362950" cy="1124744"/>
          </a:xfrm>
        </p:spPr>
        <p:txBody>
          <a:bodyPr/>
          <a:lstStyle/>
          <a:p>
            <a:pPr eaLnBrk="1" hangingPunct="1"/>
            <a:r>
              <a:rPr lang="en-AU" dirty="0" smtClean="0">
                <a:latin typeface="Arial Black" pitchFamily="34" charset="0"/>
              </a:rPr>
              <a:t>Moment 5</a:t>
            </a:r>
          </a:p>
        </p:txBody>
      </p:sp>
      <p:graphicFrame>
        <p:nvGraphicFramePr>
          <p:cNvPr id="259092" name="Group 20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362950" cy="2137093"/>
        </p:xfrm>
        <a:graphic>
          <a:graphicData uri="http://schemas.openxmlformats.org/drawingml/2006/table">
            <a:tbl>
              <a:tblPr/>
              <a:tblGrid>
                <a:gridCol w="4181475"/>
                <a:gridCol w="4181475"/>
              </a:tblGrid>
              <a:tr h="582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When: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Examples: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7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After touching the patient’s immediate surroundings when the patient has not been touched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Patient surroundings include: Bed, Bedrails, Linen, Table, Bedside chart, Bedside locker, Call bell/TV remote control, Light switches, Personal belongings, Chair, Foot stool, Monkey bar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dirty="0" smtClean="0"/>
              <a:t>Key Message for Moment 5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n-AU" dirty="0" smtClean="0"/>
              <a:t>Hand hygiene after touching the patient’s surroundings when the patient has not been touched</a:t>
            </a:r>
          </a:p>
          <a:p>
            <a:pPr marL="0" indent="0" eaLnBrk="1" hangingPunct="1"/>
            <a:endParaRPr lang="en-AU" dirty="0" smtClean="0"/>
          </a:p>
          <a:p>
            <a:pPr marL="0" indent="0" eaLnBrk="1" hangingPunct="1"/>
            <a:endParaRPr lang="en-AU" dirty="0" smtClean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9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908050"/>
            <a:ext cx="8229600" cy="1143000"/>
          </a:xfrm>
        </p:spPr>
        <p:txBody>
          <a:bodyPr/>
          <a:lstStyle/>
          <a:p>
            <a:pPr eaLnBrk="1" hangingPunct="1"/>
            <a:r>
              <a:rPr lang="en-AU" sz="2800" b="1" dirty="0" smtClean="0"/>
              <a:t>Example: Moment 5</a:t>
            </a:r>
            <a:r>
              <a:rPr lang="en-AU" sz="2800" b="1" dirty="0" smtClean="0">
                <a:solidFill>
                  <a:srgbClr val="4F78D6"/>
                </a:solidFill>
              </a:rPr>
              <a:t/>
            </a:r>
            <a:br>
              <a:rPr lang="en-AU" sz="2800" b="1" dirty="0" smtClean="0">
                <a:solidFill>
                  <a:srgbClr val="4F78D6"/>
                </a:solidFill>
              </a:rPr>
            </a:br>
            <a:r>
              <a:rPr lang="en-AU" sz="2800" b="1" dirty="0" smtClean="0">
                <a:solidFill>
                  <a:srgbClr val="4F78D6"/>
                </a:solidFill>
              </a:rPr>
              <a:t/>
            </a:r>
            <a:br>
              <a:rPr lang="en-AU" sz="2800" b="1" dirty="0" smtClean="0">
                <a:solidFill>
                  <a:srgbClr val="4F78D6"/>
                </a:solidFill>
              </a:rPr>
            </a:br>
            <a:r>
              <a:rPr lang="en-AU" sz="2800" b="1" dirty="0" smtClean="0">
                <a:solidFill>
                  <a:srgbClr val="1877DA"/>
                </a:solidFill>
              </a:rPr>
              <a:t>HCW walks into patient room, </a:t>
            </a:r>
            <a:br>
              <a:rPr lang="en-AU" sz="2800" b="1" dirty="0" smtClean="0">
                <a:solidFill>
                  <a:srgbClr val="1877DA"/>
                </a:solidFill>
              </a:rPr>
            </a:br>
            <a:r>
              <a:rPr lang="en-AU" sz="2800" b="1" dirty="0" smtClean="0">
                <a:solidFill>
                  <a:srgbClr val="1877DA"/>
                </a:solidFill>
              </a:rPr>
              <a:t>moves the over bed table closer to the patient, </a:t>
            </a:r>
            <a:br>
              <a:rPr lang="en-AU" sz="2800" b="1" dirty="0" smtClean="0">
                <a:solidFill>
                  <a:srgbClr val="1877DA"/>
                </a:solidFill>
              </a:rPr>
            </a:br>
            <a:r>
              <a:rPr lang="en-AU" sz="2800" b="1" dirty="0" smtClean="0">
                <a:solidFill>
                  <a:srgbClr val="1877DA"/>
                </a:solidFill>
              </a:rPr>
              <a:t>then leaves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819400"/>
            <a:ext cx="8229600" cy="3124200"/>
          </a:xfrm>
        </p:spPr>
        <p:txBody>
          <a:bodyPr/>
          <a:lstStyle/>
          <a:p>
            <a:pPr marL="609600" indent="-609600" eaLnBrk="1" hangingPunct="1"/>
            <a:r>
              <a:rPr lang="en-AU" sz="2800" dirty="0" smtClean="0"/>
              <a:t>Moment 5 – after touching the patient surroundings (without touching the patient)</a:t>
            </a:r>
          </a:p>
          <a:p>
            <a:pPr marL="609600" indent="-609600" eaLnBrk="1" hangingPunct="1"/>
            <a:endParaRPr lang="en-AU" sz="2800" dirty="0" smtClean="0"/>
          </a:p>
          <a:p>
            <a:pPr marL="609600" indent="-609600" eaLnBrk="1" hangingPunct="1">
              <a:buFontTx/>
              <a:buNone/>
            </a:pPr>
            <a:r>
              <a:rPr lang="en-AU" sz="2800" dirty="0" smtClean="0"/>
              <a:t>If patient had been touched, then this would have been recorded as:</a:t>
            </a:r>
          </a:p>
          <a:p>
            <a:pPr marL="609600" indent="-609600" eaLnBrk="1" hangingPunct="1"/>
            <a:r>
              <a:rPr lang="en-AU" sz="2800" dirty="0" smtClean="0"/>
              <a:t>Moment 1 and Moment 4</a:t>
            </a:r>
          </a:p>
          <a:p>
            <a:pPr marL="609600" indent="-609600" eaLnBrk="1" hangingPunct="1"/>
            <a:endParaRPr lang="en-AU" sz="2800" dirty="0" smtClean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/>
          </p:cNvSpPr>
          <p:nvPr>
            <p:ph type="title" idx="4294967295"/>
          </p:nvPr>
        </p:nvSpPr>
        <p:spPr>
          <a:xfrm>
            <a:off x="781050" y="0"/>
            <a:ext cx="8362950" cy="1052736"/>
          </a:xfrm>
        </p:spPr>
        <p:txBody>
          <a:bodyPr/>
          <a:lstStyle/>
          <a:p>
            <a:pPr eaLnBrk="1" hangingPunct="1"/>
            <a:r>
              <a:rPr lang="en-AU" dirty="0" smtClean="0">
                <a:latin typeface="Arial Black" pitchFamily="34" charset="0"/>
              </a:rPr>
              <a:t>Patient Zone</a:t>
            </a:r>
          </a:p>
        </p:txBody>
      </p:sp>
      <p:sp>
        <p:nvSpPr>
          <p:cNvPr id="5123" name="Rectangle 4"/>
          <p:cNvSpPr>
            <a:spLocks noGrp="1"/>
          </p:cNvSpPr>
          <p:nvPr>
            <p:ph type="body" sz="half" idx="4294967295"/>
          </p:nvPr>
        </p:nvSpPr>
        <p:spPr>
          <a:xfrm>
            <a:off x="0" y="1600200"/>
            <a:ext cx="4103688" cy="4525963"/>
          </a:xfrm>
        </p:spPr>
        <p:txBody>
          <a:bodyPr/>
          <a:lstStyle/>
          <a:p>
            <a:pPr eaLnBrk="1" hangingPunct="1"/>
            <a:r>
              <a:rPr lang="en-AU" sz="2800" dirty="0" smtClean="0"/>
              <a:t>Assumptions</a:t>
            </a:r>
          </a:p>
          <a:p>
            <a:pPr lvl="1" eaLnBrk="1" hangingPunct="1"/>
            <a:r>
              <a:rPr lang="en-AU" sz="2400" dirty="0" smtClean="0"/>
              <a:t>Patient flora rapidly contaminates entire patient zone</a:t>
            </a:r>
          </a:p>
          <a:p>
            <a:pPr lvl="1" eaLnBrk="1" hangingPunct="1"/>
            <a:r>
              <a:rPr lang="en-AU" sz="2400" dirty="0" smtClean="0"/>
              <a:t>Patient zone is cleaned between patients</a:t>
            </a:r>
          </a:p>
        </p:txBody>
      </p:sp>
      <p:pic>
        <p:nvPicPr>
          <p:cNvPr id="5124" name="Picture 4" descr="PtZoneHighlighte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571625"/>
            <a:ext cx="4030662" cy="387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 idx="4294967295"/>
          </p:nvPr>
        </p:nvSpPr>
        <p:spPr>
          <a:xfrm>
            <a:off x="781050" y="0"/>
            <a:ext cx="8362950" cy="1124744"/>
          </a:xfrm>
        </p:spPr>
        <p:txBody>
          <a:bodyPr/>
          <a:lstStyle/>
          <a:p>
            <a:pPr eaLnBrk="1" hangingPunct="1"/>
            <a:r>
              <a:rPr lang="en-AU" dirty="0" smtClean="0">
                <a:latin typeface="Arial Black" pitchFamily="34" charset="0"/>
              </a:rPr>
              <a:t>Healthcare Zone</a:t>
            </a:r>
          </a:p>
        </p:txBody>
      </p:sp>
      <p:sp>
        <p:nvSpPr>
          <p:cNvPr id="6147" name="Rectangle 3"/>
          <p:cNvSpPr>
            <a:spLocks noGrp="1"/>
          </p:cNvSpPr>
          <p:nvPr>
            <p:ph type="body" sz="half" idx="4294967295"/>
          </p:nvPr>
        </p:nvSpPr>
        <p:spPr>
          <a:xfrm>
            <a:off x="0" y="1600200"/>
            <a:ext cx="4103688" cy="4525963"/>
          </a:xfrm>
        </p:spPr>
        <p:txBody>
          <a:bodyPr/>
          <a:lstStyle/>
          <a:p>
            <a:pPr eaLnBrk="1" hangingPunct="1"/>
            <a:r>
              <a:rPr lang="en-AU" sz="2800" dirty="0" smtClean="0"/>
              <a:t>Assumptions</a:t>
            </a:r>
          </a:p>
          <a:p>
            <a:pPr lvl="1" eaLnBrk="1" hangingPunct="1"/>
            <a:r>
              <a:rPr lang="en-AU" sz="2400" dirty="0" smtClean="0"/>
              <a:t>Contaminated with organisms foreign and potentially harmful to Patient X</a:t>
            </a:r>
          </a:p>
          <a:p>
            <a:pPr lvl="1" eaLnBrk="1" hangingPunct="1"/>
            <a:r>
              <a:rPr lang="en-AU" sz="2400" dirty="0" smtClean="0"/>
              <a:t>Transmission results in exogenous infection</a:t>
            </a:r>
          </a:p>
        </p:txBody>
      </p:sp>
      <p:pic>
        <p:nvPicPr>
          <p:cNvPr id="6148" name="Picture 4" descr="ColorZonesSit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557338"/>
            <a:ext cx="4008437" cy="384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 idx="4294967295"/>
          </p:nvPr>
        </p:nvSpPr>
        <p:spPr>
          <a:xfrm>
            <a:off x="781050" y="188640"/>
            <a:ext cx="8362950" cy="864096"/>
          </a:xfrm>
        </p:spPr>
        <p:txBody>
          <a:bodyPr/>
          <a:lstStyle/>
          <a:p>
            <a:pPr eaLnBrk="1" hangingPunct="1"/>
            <a:r>
              <a:rPr lang="en-AU" dirty="0" smtClean="0">
                <a:latin typeface="Arial Black" pitchFamily="34" charset="0"/>
              </a:rPr>
              <a:t>Critical sites</a:t>
            </a:r>
          </a:p>
        </p:txBody>
      </p:sp>
      <p:sp>
        <p:nvSpPr>
          <p:cNvPr id="7171" name="Rectangle 3"/>
          <p:cNvSpPr>
            <a:spLocks noGrp="1"/>
          </p:cNvSpPr>
          <p:nvPr>
            <p:ph type="body" sz="half" idx="4294967295"/>
          </p:nvPr>
        </p:nvSpPr>
        <p:spPr>
          <a:xfrm>
            <a:off x="0" y="1600200"/>
            <a:ext cx="4103688" cy="4525963"/>
          </a:xfrm>
        </p:spPr>
        <p:txBody>
          <a:bodyPr/>
          <a:lstStyle/>
          <a:p>
            <a:pPr eaLnBrk="1" hangingPunct="1"/>
            <a:r>
              <a:rPr lang="en-AU" sz="2800" dirty="0" smtClean="0"/>
              <a:t>Clean sites</a:t>
            </a:r>
          </a:p>
          <a:p>
            <a:pPr lvl="1" eaLnBrk="1" hangingPunct="1"/>
            <a:r>
              <a:rPr lang="en-AU" sz="2400" dirty="0" smtClean="0"/>
              <a:t>Have to be protected against microorganisms</a:t>
            </a:r>
          </a:p>
          <a:p>
            <a:pPr eaLnBrk="1" hangingPunct="1"/>
            <a:r>
              <a:rPr lang="en-AU" sz="2800" dirty="0" smtClean="0"/>
              <a:t>Body fluid sites</a:t>
            </a:r>
          </a:p>
          <a:p>
            <a:pPr lvl="1" eaLnBrk="1" hangingPunct="1"/>
            <a:r>
              <a:rPr lang="en-AU" sz="2400" dirty="0" smtClean="0"/>
              <a:t>Lead to hand exposure of body fluids</a:t>
            </a:r>
          </a:p>
        </p:txBody>
      </p:sp>
      <p:pic>
        <p:nvPicPr>
          <p:cNvPr id="7172" name="Picture 5" descr="CritSitesZonesSit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571625"/>
            <a:ext cx="4030662" cy="387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53975"/>
            <a:ext cx="8785100" cy="1143000"/>
          </a:xfrm>
        </p:spPr>
        <p:txBody>
          <a:bodyPr/>
          <a:lstStyle/>
          <a:p>
            <a:pPr eaLnBrk="1" hangingPunct="1"/>
            <a:r>
              <a:rPr lang="en-AU" dirty="0" smtClean="0">
                <a:latin typeface="Arial Black" pitchFamily="34" charset="0"/>
              </a:rPr>
              <a:t>The facts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196752"/>
            <a:ext cx="8229600" cy="3960439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AU" sz="2400" dirty="0" smtClean="0"/>
              <a:t>Colonised or infected patients represent the main reservoir for healthcare associated microorganisms</a:t>
            </a:r>
          </a:p>
          <a:p>
            <a:pPr eaLnBrk="1" hangingPunct="1">
              <a:lnSpc>
                <a:spcPct val="120000"/>
              </a:lnSpc>
            </a:pPr>
            <a:r>
              <a:rPr lang="en-AU" sz="2400" dirty="0" smtClean="0"/>
              <a:t>Environment in the healthcare facility contains a wide variety of different healthcare-associated micro-organisms and represents a secondary source for transmission to patients</a:t>
            </a:r>
          </a:p>
          <a:p>
            <a:pPr eaLnBrk="1" hangingPunct="1">
              <a:lnSpc>
                <a:spcPct val="120000"/>
              </a:lnSpc>
            </a:pPr>
            <a:r>
              <a:rPr lang="en-AU" sz="2400" dirty="0" smtClean="0"/>
              <a:t>The immediate patient environment becomes colonised by the patient flora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31913"/>
          </a:xfrm>
        </p:spPr>
        <p:txBody>
          <a:bodyPr/>
          <a:lstStyle/>
          <a:p>
            <a:pPr eaLnBrk="1" hangingPunct="1"/>
            <a:r>
              <a:rPr lang="en-AU" dirty="0" smtClean="0">
                <a:latin typeface="Arial Black" pitchFamily="34" charset="0"/>
              </a:rPr>
              <a:t>The facts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362950" cy="4857403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AU" sz="2400" dirty="0" smtClean="0"/>
              <a:t>Most transmission of microorganisms results in colonisation, </a:t>
            </a:r>
            <a:r>
              <a:rPr lang="en-AU" sz="2400" b="1" dirty="0" smtClean="0"/>
              <a:t>not infection</a:t>
            </a:r>
          </a:p>
          <a:p>
            <a:pPr eaLnBrk="1" hangingPunct="1">
              <a:lnSpc>
                <a:spcPct val="140000"/>
              </a:lnSpc>
            </a:pPr>
            <a:r>
              <a:rPr lang="en-AU" sz="2400" dirty="0" smtClean="0"/>
              <a:t>Most HCAIs, however, are of an endogenous nature, and due to micro-organisms already colonising the patient before the onset of infection</a:t>
            </a:r>
          </a:p>
          <a:p>
            <a:pPr eaLnBrk="1" hangingPunct="1">
              <a:lnSpc>
                <a:spcPct val="140000"/>
              </a:lnSpc>
            </a:pPr>
            <a:endParaRPr lang="en-AU" sz="2400" dirty="0" smtClean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Presentation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1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2465</TotalTime>
  <Words>1357</Words>
  <Application>Microsoft Office PowerPoint</Application>
  <PresentationFormat>On-screen Show (4:3)</PresentationFormat>
  <Paragraphs>229</Paragraphs>
  <Slides>44</Slides>
  <Notes>41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Theme1</vt:lpstr>
      <vt:lpstr>5 Moments for Hand Hygiene</vt:lpstr>
      <vt:lpstr>Session objective</vt:lpstr>
      <vt:lpstr>Slide 3</vt:lpstr>
      <vt:lpstr>Slide 4</vt:lpstr>
      <vt:lpstr>Patient Zone</vt:lpstr>
      <vt:lpstr>Healthcare Zone</vt:lpstr>
      <vt:lpstr>Critical sites</vt:lpstr>
      <vt:lpstr>The facts</vt:lpstr>
      <vt:lpstr>The facts</vt:lpstr>
      <vt:lpstr>Four negative outcomes targeted by hand hygiene</vt:lpstr>
      <vt:lpstr>Slide 11</vt:lpstr>
      <vt:lpstr>Moment 1 – Before Touching a Patient</vt:lpstr>
      <vt:lpstr>Moment 2 – Before A Procedure</vt:lpstr>
      <vt:lpstr>Moment 3  After A Procedure or Body Fluid Exposure Risk</vt:lpstr>
      <vt:lpstr>Moment 4 – After Touching A Patient</vt:lpstr>
      <vt:lpstr>Moment 5 – After Touching A Patient’s Surroundings</vt:lpstr>
      <vt:lpstr>Slide 17</vt:lpstr>
      <vt:lpstr> Moment 1 Before touching a Patient Touching a Patient</vt:lpstr>
      <vt:lpstr>Patient</vt:lpstr>
      <vt:lpstr>Moment 1</vt:lpstr>
      <vt:lpstr>Moment 1</vt:lpstr>
      <vt:lpstr>Key Message for Moment 1</vt:lpstr>
      <vt:lpstr>Example Moment 1</vt:lpstr>
      <vt:lpstr>Moment 2 Before a Procedure</vt:lpstr>
      <vt:lpstr>Procedure</vt:lpstr>
      <vt:lpstr>Moment 2</vt:lpstr>
      <vt:lpstr>Moment 2</vt:lpstr>
      <vt:lpstr>Key Message for Moment 2</vt:lpstr>
      <vt:lpstr>Example: Moment 2  HCW replaces an empty IV fluid bag  with a new IV fluid bag   </vt:lpstr>
      <vt:lpstr>Moment 3 After a Procedure or Body Fluid Exposure Risk</vt:lpstr>
      <vt:lpstr>Slide 31</vt:lpstr>
      <vt:lpstr>Actual or potential contact with: </vt:lpstr>
      <vt:lpstr>Moment 3</vt:lpstr>
      <vt:lpstr>Key Message for Moment 3</vt:lpstr>
      <vt:lpstr>Example: Moment 3  HCW replaces an empty IV fluid bag  with a new IV fluid bag  </vt:lpstr>
      <vt:lpstr>Example: Moment 3  HCW walks into the room,   empties IDC drainage bag,  disposes of urine in pan room </vt:lpstr>
      <vt:lpstr> Moment 4 After Touching a Patient</vt:lpstr>
      <vt:lpstr>Key Message for Moment 4</vt:lpstr>
      <vt:lpstr>Example: Moment 4  HCW walks in,  helps the patient to sit up,  folds down the sheets,  moves the chair into position,  then gets the patient out of bed, then leaves the room  </vt:lpstr>
      <vt:lpstr>Moment 5 After touching a patient’s immediate surroundings  when the patient has not been touched  </vt:lpstr>
      <vt:lpstr>Immediate Patient Surroundings</vt:lpstr>
      <vt:lpstr>Moment 5</vt:lpstr>
      <vt:lpstr>Key Message for Moment 5</vt:lpstr>
      <vt:lpstr>Example: Moment 5  HCW walks into patient room,  moves the over bed table closer to the patient,  then leaves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 Hygiene Auditing</dc:title>
  <dc:creator>Kel Heard</dc:creator>
  <cp:lastModifiedBy>ryankz</cp:lastModifiedBy>
  <cp:revision>112</cp:revision>
  <dcterms:created xsi:type="dcterms:W3CDTF">2008-08-23T12:21:50Z</dcterms:created>
  <dcterms:modified xsi:type="dcterms:W3CDTF">2012-07-10T02:06:19Z</dcterms:modified>
</cp:coreProperties>
</file>